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tags/tag27.xml" ContentType="application/vnd.openxmlformats-officedocument.presentationml.tags+xml"/>
  <Override PartName="/ppt/notesSlides/notesSlide35.xml" ContentType="application/vnd.openxmlformats-officedocument.presentationml.notesSlide+xml"/>
  <Override PartName="/ppt/tags/tag28.xml" ContentType="application/vnd.openxmlformats-officedocument.presentationml.tags+xml"/>
  <Override PartName="/ppt/notesSlides/notesSlide36.xml" ContentType="application/vnd.openxmlformats-officedocument.presentationml.notesSlide+xml"/>
  <Override PartName="/ppt/tags/tag2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0.xml" ContentType="application/vnd.openxmlformats-officedocument.presentationml.tags+xml"/>
  <Override PartName="/ppt/notesSlides/notesSlide39.xml" ContentType="application/vnd.openxmlformats-officedocument.presentationml.notesSlide+xml"/>
  <Override PartName="/ppt/tags/tag31.xml" ContentType="application/vnd.openxmlformats-officedocument.presentationml.tags+xml"/>
  <Override PartName="/ppt/notesSlides/notesSlide40.xml" ContentType="application/vnd.openxmlformats-officedocument.presentationml.notesSlide+xml"/>
  <Override PartName="/ppt/tags/tag32.xml" ContentType="application/vnd.openxmlformats-officedocument.presentationml.tags+xml"/>
  <Override PartName="/ppt/notesSlides/notesSlide41.xml" ContentType="application/vnd.openxmlformats-officedocument.presentationml.notesSlide+xml"/>
  <Override PartName="/ppt/tags/tag33.xml" ContentType="application/vnd.openxmlformats-officedocument.presentationml.tags+xml"/>
  <Override PartName="/ppt/notesSlides/notesSlide42.xml" ContentType="application/vnd.openxmlformats-officedocument.presentationml.notesSlide+xml"/>
  <Override PartName="/ppt/tags/tag3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35.xml" ContentType="application/vnd.openxmlformats-officedocument.presentationml.tags+xml"/>
  <Override PartName="/ppt/notesSlides/notesSlide45.xml" ContentType="application/vnd.openxmlformats-officedocument.presentationml.notesSlide+xml"/>
  <Override PartName="/ppt/tags/tag36.xml" ContentType="application/vnd.openxmlformats-officedocument.presentationml.tags+xml"/>
  <Override PartName="/ppt/notesSlides/notesSlide46.xml" ContentType="application/vnd.openxmlformats-officedocument.presentationml.notesSlide+xml"/>
  <Override PartName="/ppt/tags/tag37.xml" ContentType="application/vnd.openxmlformats-officedocument.presentationml.tags+xml"/>
  <Override PartName="/ppt/notesSlides/notesSlide47.xml" ContentType="application/vnd.openxmlformats-officedocument.presentationml.notesSlide+xml"/>
  <Override PartName="/ppt/tags/tag3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39.xml" ContentType="application/vnd.openxmlformats-officedocument.presentationml.tags+xml"/>
  <Override PartName="/ppt/notesSlides/notesSlide50.xml" ContentType="application/vnd.openxmlformats-officedocument.presentationml.notesSlide+xml"/>
  <Override PartName="/ppt/tags/tag40.xml" ContentType="application/vnd.openxmlformats-officedocument.presentationml.tags+xml"/>
  <Override PartName="/ppt/notesSlides/notesSlide51.xml" ContentType="application/vnd.openxmlformats-officedocument.presentationml.notesSlide+xml"/>
  <Override PartName="/ppt/tags/tag4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2.xml" ContentType="application/vnd.openxmlformats-officedocument.presentationml.tags+xml"/>
  <Override PartName="/ppt/notesSlides/notesSlide54.xml" ContentType="application/vnd.openxmlformats-officedocument.presentationml.notesSlide+xml"/>
  <Override PartName="/ppt/tags/tag43.xml" ContentType="application/vnd.openxmlformats-officedocument.presentationml.tags+xml"/>
  <Override PartName="/ppt/notesSlides/notesSlide55.xml" ContentType="application/vnd.openxmlformats-officedocument.presentationml.notesSlide+xml"/>
  <Override PartName="/ppt/tags/tag44.xml" ContentType="application/vnd.openxmlformats-officedocument.presentationml.tags+xml"/>
  <Override PartName="/ppt/notesSlides/notesSlide56.xml" ContentType="application/vnd.openxmlformats-officedocument.presentationml.notesSlide+xml"/>
  <Override PartName="/ppt/tags/tag45.xml" ContentType="application/vnd.openxmlformats-officedocument.presentationml.tags+xml"/>
  <Override PartName="/ppt/notesSlides/notesSlide57.xml" ContentType="application/vnd.openxmlformats-officedocument.presentationml.notesSlide+xml"/>
  <Override PartName="/ppt/tags/tag46.xml" ContentType="application/vnd.openxmlformats-officedocument.presentationml.tags+xml"/>
  <Override PartName="/ppt/notesSlides/notesSlide58.xml" ContentType="application/vnd.openxmlformats-officedocument.presentationml.notesSlide+xml"/>
  <Override PartName="/ppt/tags/tag47.xml" ContentType="application/vnd.openxmlformats-officedocument.presentationml.tags+xml"/>
  <Override PartName="/ppt/notesSlides/notesSlide59.xml" ContentType="application/vnd.openxmlformats-officedocument.presentationml.notesSlide+xml"/>
  <Override PartName="/ppt/tags/tag4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4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 id="2147483708" r:id="rId2"/>
  </p:sldMasterIdLst>
  <p:notesMasterIdLst>
    <p:notesMasterId r:id="rId70"/>
  </p:notesMasterIdLst>
  <p:handoutMasterIdLst>
    <p:handoutMasterId r:id="rId71"/>
  </p:handoutMasterIdLst>
  <p:sldIdLst>
    <p:sldId id="932" r:id="rId3"/>
    <p:sldId id="933" r:id="rId4"/>
    <p:sldId id="981" r:id="rId5"/>
    <p:sldId id="1196" r:id="rId6"/>
    <p:sldId id="1197" r:id="rId7"/>
    <p:sldId id="1198" r:id="rId8"/>
    <p:sldId id="1202" r:id="rId9"/>
    <p:sldId id="1200" r:id="rId10"/>
    <p:sldId id="1203" r:id="rId11"/>
    <p:sldId id="1194" r:id="rId12"/>
    <p:sldId id="1134" r:id="rId13"/>
    <p:sldId id="1205" r:id="rId14"/>
    <p:sldId id="1206" r:id="rId15"/>
    <p:sldId id="1207" r:id="rId16"/>
    <p:sldId id="1252" r:id="rId17"/>
    <p:sldId id="1248" r:id="rId18"/>
    <p:sldId id="1150" r:id="rId19"/>
    <p:sldId id="1122" r:id="rId20"/>
    <p:sldId id="1046" r:id="rId21"/>
    <p:sldId id="1154" r:id="rId22"/>
    <p:sldId id="1208" r:id="rId23"/>
    <p:sldId id="1209" r:id="rId24"/>
    <p:sldId id="1250" r:id="rId25"/>
    <p:sldId id="1249" r:id="rId26"/>
    <p:sldId id="1251" r:id="rId27"/>
    <p:sldId id="1210" r:id="rId28"/>
    <p:sldId id="1211" r:id="rId29"/>
    <p:sldId id="1212" r:id="rId30"/>
    <p:sldId id="1213" r:id="rId31"/>
    <p:sldId id="1216" r:id="rId32"/>
    <p:sldId id="1217" r:id="rId33"/>
    <p:sldId id="1158" r:id="rId34"/>
    <p:sldId id="1218" r:id="rId35"/>
    <p:sldId id="1219" r:id="rId36"/>
    <p:sldId id="1220" r:id="rId37"/>
    <p:sldId id="1221" r:id="rId38"/>
    <p:sldId id="1223" r:id="rId39"/>
    <p:sldId id="1224" r:id="rId40"/>
    <p:sldId id="1222" r:id="rId41"/>
    <p:sldId id="1225" r:id="rId42"/>
    <p:sldId id="1226" r:id="rId43"/>
    <p:sldId id="1227" r:id="rId44"/>
    <p:sldId id="1228" r:id="rId45"/>
    <p:sldId id="1230" r:id="rId46"/>
    <p:sldId id="1229" r:id="rId47"/>
    <p:sldId id="1231" r:id="rId48"/>
    <p:sldId id="1232" r:id="rId49"/>
    <p:sldId id="1234" r:id="rId50"/>
    <p:sldId id="1233" r:id="rId51"/>
    <p:sldId id="1235" r:id="rId52"/>
    <p:sldId id="1161" r:id="rId53"/>
    <p:sldId id="1236" r:id="rId54"/>
    <p:sldId id="1237" r:id="rId55"/>
    <p:sldId id="1238" r:id="rId56"/>
    <p:sldId id="1159" r:id="rId57"/>
    <p:sldId id="1239" r:id="rId58"/>
    <p:sldId id="1240" r:id="rId59"/>
    <p:sldId id="1241" r:id="rId60"/>
    <p:sldId id="1242" r:id="rId61"/>
    <p:sldId id="1243" r:id="rId62"/>
    <p:sldId id="1244" r:id="rId63"/>
    <p:sldId id="1070" r:id="rId64"/>
    <p:sldId id="1245" r:id="rId65"/>
    <p:sldId id="1246" r:id="rId66"/>
    <p:sldId id="1073" r:id="rId67"/>
    <p:sldId id="1074" r:id="rId68"/>
    <p:sldId id="808" r:id="rId69"/>
  </p:sldIdLst>
  <p:sldSz cx="9144000" cy="6858000" type="screen4x3"/>
  <p:notesSz cx="9942513" cy="6761163"/>
  <p:defaultTextStyle>
    <a:defPPr>
      <a:defRPr lang="zh-CN"/>
    </a:defPPr>
    <a:lvl1pPr algn="l" rtl="0" fontAlgn="base">
      <a:spcBef>
        <a:spcPct val="0"/>
      </a:spcBef>
      <a:spcAft>
        <a:spcPct val="0"/>
      </a:spcAft>
      <a:defRPr kern="1200">
        <a:solidFill>
          <a:schemeClr val="tx1"/>
        </a:solidFill>
        <a:latin typeface="Arial" charset="0"/>
        <a:ea typeface="华文细黑" pitchFamily="2" charset="-122"/>
        <a:cs typeface="微软雅黑"/>
      </a:defRPr>
    </a:lvl1pPr>
    <a:lvl2pPr marL="457200" algn="l" rtl="0" fontAlgn="base">
      <a:spcBef>
        <a:spcPct val="0"/>
      </a:spcBef>
      <a:spcAft>
        <a:spcPct val="0"/>
      </a:spcAft>
      <a:defRPr kern="1200">
        <a:solidFill>
          <a:schemeClr val="tx1"/>
        </a:solidFill>
        <a:latin typeface="Arial" charset="0"/>
        <a:ea typeface="华文细黑" pitchFamily="2" charset="-122"/>
        <a:cs typeface="微软雅黑"/>
      </a:defRPr>
    </a:lvl2pPr>
    <a:lvl3pPr marL="914400" algn="l" rtl="0" fontAlgn="base">
      <a:spcBef>
        <a:spcPct val="0"/>
      </a:spcBef>
      <a:spcAft>
        <a:spcPct val="0"/>
      </a:spcAft>
      <a:defRPr kern="1200">
        <a:solidFill>
          <a:schemeClr val="tx1"/>
        </a:solidFill>
        <a:latin typeface="Arial" charset="0"/>
        <a:ea typeface="华文细黑" pitchFamily="2" charset="-122"/>
        <a:cs typeface="微软雅黑"/>
      </a:defRPr>
    </a:lvl3pPr>
    <a:lvl4pPr marL="1371600" algn="l" rtl="0" fontAlgn="base">
      <a:spcBef>
        <a:spcPct val="0"/>
      </a:spcBef>
      <a:spcAft>
        <a:spcPct val="0"/>
      </a:spcAft>
      <a:defRPr kern="1200">
        <a:solidFill>
          <a:schemeClr val="tx1"/>
        </a:solidFill>
        <a:latin typeface="Arial" charset="0"/>
        <a:ea typeface="华文细黑" pitchFamily="2" charset="-122"/>
        <a:cs typeface="微软雅黑"/>
      </a:defRPr>
    </a:lvl4pPr>
    <a:lvl5pPr marL="1828800" algn="l" rtl="0" fontAlgn="base">
      <a:spcBef>
        <a:spcPct val="0"/>
      </a:spcBef>
      <a:spcAft>
        <a:spcPct val="0"/>
      </a:spcAft>
      <a:defRPr kern="1200">
        <a:solidFill>
          <a:schemeClr val="tx1"/>
        </a:solidFill>
        <a:latin typeface="Arial" charset="0"/>
        <a:ea typeface="华文细黑" pitchFamily="2" charset="-122"/>
        <a:cs typeface="微软雅黑"/>
      </a:defRPr>
    </a:lvl5pPr>
    <a:lvl6pPr marL="2286000" algn="l" defTabSz="914400" rtl="0" eaLnBrk="1" latinLnBrk="0" hangingPunct="1">
      <a:defRPr kern="1200">
        <a:solidFill>
          <a:schemeClr val="tx1"/>
        </a:solidFill>
        <a:latin typeface="Arial" charset="0"/>
        <a:ea typeface="华文细黑" pitchFamily="2" charset="-122"/>
        <a:cs typeface="微软雅黑"/>
      </a:defRPr>
    </a:lvl6pPr>
    <a:lvl7pPr marL="2743200" algn="l" defTabSz="914400" rtl="0" eaLnBrk="1" latinLnBrk="0" hangingPunct="1">
      <a:defRPr kern="1200">
        <a:solidFill>
          <a:schemeClr val="tx1"/>
        </a:solidFill>
        <a:latin typeface="Arial" charset="0"/>
        <a:ea typeface="华文细黑" pitchFamily="2" charset="-122"/>
        <a:cs typeface="微软雅黑"/>
      </a:defRPr>
    </a:lvl7pPr>
    <a:lvl8pPr marL="3200400" algn="l" defTabSz="914400" rtl="0" eaLnBrk="1" latinLnBrk="0" hangingPunct="1">
      <a:defRPr kern="1200">
        <a:solidFill>
          <a:schemeClr val="tx1"/>
        </a:solidFill>
        <a:latin typeface="Arial" charset="0"/>
        <a:ea typeface="华文细黑" pitchFamily="2" charset="-122"/>
        <a:cs typeface="微软雅黑"/>
      </a:defRPr>
    </a:lvl8pPr>
    <a:lvl9pPr marL="3657600" algn="l" defTabSz="914400" rtl="0" eaLnBrk="1" latinLnBrk="0" hangingPunct="1">
      <a:defRPr kern="1200">
        <a:solidFill>
          <a:schemeClr val="tx1"/>
        </a:solidFill>
        <a:latin typeface="Arial" charset="0"/>
        <a:ea typeface="华文细黑" pitchFamily="2" charset="-122"/>
        <a:cs typeface="微软雅黑"/>
      </a:defRPr>
    </a:lvl9pPr>
  </p:defaultTextStyle>
  <p:extLst>
    <p:ext uri="{EFAFB233-063F-42B5-8137-9DF3F51BA10A}">
      <p15:sldGuideLst xmlns:p15="http://schemas.microsoft.com/office/powerpoint/2012/main">
        <p15:guide id="1" orient="horz" pos="2205">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静舞" initials="WJW" lastIdx="4" clrIdx="0">
    <p:extLst>
      <p:ext uri="{19B8F6BF-5375-455C-9EA6-DF929625EA0E}">
        <p15:presenceInfo xmlns:p15="http://schemas.microsoft.com/office/powerpoint/2012/main" userId="王静舞"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238BEB"/>
    <a:srgbClr val="016ED3"/>
    <a:srgbClr val="89A1B7"/>
    <a:srgbClr val="0033CC"/>
    <a:srgbClr val="2C227B"/>
    <a:srgbClr val="ACCBF9"/>
    <a:srgbClr val="1272C9"/>
    <a:srgbClr val="0D57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81452" autoAdjust="0"/>
  </p:normalViewPr>
  <p:slideViewPr>
    <p:cSldViewPr>
      <p:cViewPr varScale="1">
        <p:scale>
          <a:sx n="94" d="100"/>
          <a:sy n="94" d="100"/>
        </p:scale>
        <p:origin x="1710" y="84"/>
      </p:cViewPr>
      <p:guideLst>
        <p:guide orient="horz" pos="2205"/>
        <p:guide pos="2880"/>
      </p:guideLst>
    </p:cSldViewPr>
  </p:slideViewPr>
  <p:outlineViewPr>
    <p:cViewPr>
      <p:scale>
        <a:sx n="33" d="100"/>
        <a:sy n="33" d="100"/>
      </p:scale>
      <p:origin x="0" y="2610"/>
    </p:cViewPr>
  </p:outlineViewPr>
  <p:notesTextViewPr>
    <p:cViewPr>
      <p:scale>
        <a:sx n="3" d="2"/>
        <a:sy n="3" d="2"/>
      </p:scale>
      <p:origin x="0" y="0"/>
    </p:cViewPr>
  </p:notesTextViewPr>
  <p:sorterViewPr>
    <p:cViewPr>
      <p:scale>
        <a:sx n="200" d="100"/>
        <a:sy n="200" d="100"/>
      </p:scale>
      <p:origin x="0" y="0"/>
    </p:cViewPr>
  </p:sorterViewPr>
  <p:notesViewPr>
    <p:cSldViewPr>
      <p:cViewPr varScale="1">
        <p:scale>
          <a:sx n="62" d="100"/>
          <a:sy n="62" d="100"/>
        </p:scale>
        <p:origin x="3245"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9434" cy="33897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0745" y="0"/>
            <a:ext cx="4309434" cy="338976"/>
          </a:xfrm>
          <a:prstGeom prst="rect">
            <a:avLst/>
          </a:prstGeom>
        </p:spPr>
        <p:txBody>
          <a:bodyPr vert="horz" lIns="91440" tIns="45720" rIns="91440" bIns="45720" rtlCol="0"/>
          <a:lstStyle>
            <a:lvl1pPr algn="r">
              <a:defRPr sz="1200"/>
            </a:lvl1pPr>
          </a:lstStyle>
          <a:p>
            <a:fld id="{A0B1E0A3-D0C6-4104-9A23-D4B8A6CBFB9B}" type="datetimeFigureOut">
              <a:rPr lang="zh-CN" altLang="en-US" smtClean="0"/>
              <a:t>2020/12/28</a:t>
            </a:fld>
            <a:endParaRPr lang="zh-CN" altLang="en-US"/>
          </a:p>
        </p:txBody>
      </p:sp>
      <p:sp>
        <p:nvSpPr>
          <p:cNvPr id="4" name="页脚占位符 3"/>
          <p:cNvSpPr>
            <a:spLocks noGrp="1"/>
          </p:cNvSpPr>
          <p:nvPr>
            <p:ph type="ftr" sz="quarter" idx="2"/>
          </p:nvPr>
        </p:nvSpPr>
        <p:spPr>
          <a:xfrm>
            <a:off x="1" y="6422187"/>
            <a:ext cx="4309434" cy="338976"/>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0745" y="6422187"/>
            <a:ext cx="4309434" cy="338976"/>
          </a:xfrm>
          <a:prstGeom prst="rect">
            <a:avLst/>
          </a:prstGeom>
        </p:spPr>
        <p:txBody>
          <a:bodyPr vert="horz" lIns="91440" tIns="45720" rIns="91440" bIns="45720" rtlCol="0" anchor="b"/>
          <a:lstStyle>
            <a:lvl1pPr algn="r">
              <a:defRPr sz="1200"/>
            </a:lvl1pPr>
          </a:lstStyle>
          <a:p>
            <a:fld id="{E067C726-8680-4920-8C14-84D1835F8549}" type="slidenum">
              <a:rPr lang="zh-CN" altLang="en-US" smtClean="0"/>
              <a:t>‹#›</a:t>
            </a:fld>
            <a:endParaRPr lang="zh-CN" altLang="en-US"/>
          </a:p>
        </p:txBody>
      </p:sp>
    </p:spTree>
    <p:extLst>
      <p:ext uri="{BB962C8B-B14F-4D97-AF65-F5344CB8AC3E}">
        <p14:creationId xmlns:p14="http://schemas.microsoft.com/office/powerpoint/2010/main" val="2058662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8422" cy="33805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5631790" y="0"/>
            <a:ext cx="4308422" cy="33805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105434B6-B9AA-4549-BD2A-3FAC66FF54E4}" type="datetimeFigureOut">
              <a:rPr lang="zh-CN" altLang="en-US"/>
              <a:pPr>
                <a:defRPr/>
              </a:pPr>
              <a:t>2020/12/28</a:t>
            </a:fld>
            <a:endParaRPr lang="zh-CN" altLang="en-US"/>
          </a:p>
        </p:txBody>
      </p:sp>
      <p:sp>
        <p:nvSpPr>
          <p:cNvPr id="4" name="幻灯片图像占位符 3"/>
          <p:cNvSpPr>
            <a:spLocks noGrp="1" noRot="1" noChangeAspect="1"/>
          </p:cNvSpPr>
          <p:nvPr>
            <p:ph type="sldImg" idx="2"/>
          </p:nvPr>
        </p:nvSpPr>
        <p:spPr>
          <a:xfrm>
            <a:off x="3281363" y="508000"/>
            <a:ext cx="3379787" cy="25336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94252" y="3211553"/>
            <a:ext cx="7954010" cy="3042523"/>
          </a:xfrm>
          <a:prstGeom prst="rect">
            <a:avLst/>
          </a:prstGeom>
        </p:spPr>
        <p:txBody>
          <a:bodyPr vert="horz" lIns="91440" tIns="45720" rIns="91440" bIns="45720" rtlCol="0">
            <a:normAutofit/>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endParaRPr lang="zh-CN" altLang="en-US" noProof="0" dirty="0"/>
          </a:p>
        </p:txBody>
      </p:sp>
      <p:sp>
        <p:nvSpPr>
          <p:cNvPr id="6" name="页脚占位符 5"/>
          <p:cNvSpPr>
            <a:spLocks noGrp="1"/>
          </p:cNvSpPr>
          <p:nvPr>
            <p:ph type="ftr" sz="quarter" idx="4"/>
          </p:nvPr>
        </p:nvSpPr>
        <p:spPr>
          <a:xfrm>
            <a:off x="1" y="6421932"/>
            <a:ext cx="4308422" cy="338058"/>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5631790" y="6421932"/>
            <a:ext cx="4308422" cy="338058"/>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42742F39-EAA9-40EC-8E58-28E54DD63034}" type="slidenum">
              <a:rPr lang="zh-CN" altLang="en-US"/>
              <a:pPr>
                <a:defRPr/>
              </a:pPr>
              <a:t>‹#›</a:t>
            </a:fld>
            <a:endParaRPr lang="zh-CN" altLang="en-US"/>
          </a:p>
        </p:txBody>
      </p:sp>
    </p:spTree>
    <p:extLst>
      <p:ext uri="{BB962C8B-B14F-4D97-AF65-F5344CB8AC3E}">
        <p14:creationId xmlns:p14="http://schemas.microsoft.com/office/powerpoint/2010/main" val="31708994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2400" kern="1200">
        <a:solidFill>
          <a:schemeClr val="tx1"/>
        </a:solidFill>
        <a:latin typeface="+mn-lt"/>
        <a:ea typeface="+mn-ea"/>
        <a:cs typeface="+mn-cs"/>
      </a:defRPr>
    </a:lvl1pPr>
    <a:lvl2pPr marL="457200" algn="l" rtl="0" fontAlgn="base">
      <a:spcBef>
        <a:spcPct val="30000"/>
      </a:spcBef>
      <a:spcAft>
        <a:spcPct val="0"/>
      </a:spcAft>
      <a:defRPr sz="2400" kern="1200">
        <a:solidFill>
          <a:schemeClr val="tx1"/>
        </a:solidFill>
        <a:latin typeface="+mn-lt"/>
        <a:ea typeface="+mn-ea"/>
        <a:cs typeface="+mn-cs"/>
      </a:defRPr>
    </a:lvl2pPr>
    <a:lvl3pPr marL="914400" algn="l" rtl="0" fontAlgn="base">
      <a:spcBef>
        <a:spcPct val="30000"/>
      </a:spcBef>
      <a:spcAft>
        <a:spcPct val="0"/>
      </a:spcAft>
      <a:defRPr sz="2400" kern="1200">
        <a:solidFill>
          <a:schemeClr val="tx1"/>
        </a:solidFill>
        <a:latin typeface="+mn-lt"/>
        <a:ea typeface="+mn-ea"/>
        <a:cs typeface="+mn-cs"/>
      </a:defRPr>
    </a:lvl3pPr>
    <a:lvl4pPr marL="1371600" algn="l" rtl="0" fontAlgn="base">
      <a:spcBef>
        <a:spcPct val="30000"/>
      </a:spcBef>
      <a:spcAft>
        <a:spcPct val="0"/>
      </a:spcAft>
      <a:defRPr sz="2400" kern="1200">
        <a:solidFill>
          <a:schemeClr val="tx1"/>
        </a:solidFill>
        <a:latin typeface="+mn-lt"/>
        <a:ea typeface="+mn-ea"/>
        <a:cs typeface="+mn-cs"/>
      </a:defRPr>
    </a:lvl4pPr>
    <a:lvl5pPr marL="1828800" algn="l" rtl="0" fontAlgn="base">
      <a:spcBef>
        <a:spcPct val="30000"/>
      </a:spcBef>
      <a:spcAft>
        <a:spcPct val="0"/>
      </a:spcAft>
      <a:defRPr sz="2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各位老师、同学，下面我做下博士中期答辩。拟定题目为：林火排放黑碳颗粒形貌及辐射效应数值研究。</a:t>
            </a:r>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1</a:t>
            </a:fld>
            <a:endParaRPr lang="zh-CN" altLang="en-US"/>
          </a:p>
        </p:txBody>
      </p:sp>
    </p:spTree>
    <p:extLst>
      <p:ext uri="{BB962C8B-B14F-4D97-AF65-F5344CB8AC3E}">
        <p14:creationId xmlns:p14="http://schemas.microsoft.com/office/powerpoint/2010/main" val="321343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endParaRPr lang="zh-CN" altLang="en-US" dirty="0" smtClean="0"/>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10</a:t>
            </a:fld>
            <a:endParaRPr lang="zh-CN" altLang="en-US" smtClean="0"/>
          </a:p>
        </p:txBody>
      </p:sp>
    </p:spTree>
    <p:extLst>
      <p:ext uri="{BB962C8B-B14F-4D97-AF65-F5344CB8AC3E}">
        <p14:creationId xmlns:p14="http://schemas.microsoft.com/office/powerpoint/2010/main" val="4286787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11</a:t>
            </a:fld>
            <a:endParaRPr lang="zh-CN" altLang="en-US"/>
          </a:p>
        </p:txBody>
      </p:sp>
    </p:spTree>
    <p:extLst>
      <p:ext uri="{BB962C8B-B14F-4D97-AF65-F5344CB8AC3E}">
        <p14:creationId xmlns:p14="http://schemas.microsoft.com/office/powerpoint/2010/main" val="1486083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12</a:t>
            </a:fld>
            <a:endParaRPr lang="zh-CN" altLang="en-US"/>
          </a:p>
        </p:txBody>
      </p:sp>
    </p:spTree>
    <p:extLst>
      <p:ext uri="{BB962C8B-B14F-4D97-AF65-F5344CB8AC3E}">
        <p14:creationId xmlns:p14="http://schemas.microsoft.com/office/powerpoint/2010/main" val="3118415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13</a:t>
            </a:fld>
            <a:endParaRPr lang="zh-CN" altLang="en-US"/>
          </a:p>
        </p:txBody>
      </p:sp>
    </p:spTree>
    <p:extLst>
      <p:ext uri="{BB962C8B-B14F-4D97-AF65-F5344CB8AC3E}">
        <p14:creationId xmlns:p14="http://schemas.microsoft.com/office/powerpoint/2010/main" val="1748735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14</a:t>
            </a:fld>
            <a:endParaRPr lang="zh-CN" altLang="en-US"/>
          </a:p>
        </p:txBody>
      </p:sp>
    </p:spTree>
    <p:extLst>
      <p:ext uri="{BB962C8B-B14F-4D97-AF65-F5344CB8AC3E}">
        <p14:creationId xmlns:p14="http://schemas.microsoft.com/office/powerpoint/2010/main" val="1897649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15</a:t>
            </a:fld>
            <a:endParaRPr lang="zh-CN" altLang="en-US"/>
          </a:p>
        </p:txBody>
      </p:sp>
    </p:spTree>
    <p:extLst>
      <p:ext uri="{BB962C8B-B14F-4D97-AF65-F5344CB8AC3E}">
        <p14:creationId xmlns:p14="http://schemas.microsoft.com/office/powerpoint/2010/main" val="869228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16</a:t>
            </a:fld>
            <a:endParaRPr lang="zh-CN" altLang="en-US"/>
          </a:p>
        </p:txBody>
      </p:sp>
    </p:spTree>
    <p:extLst>
      <p:ext uri="{BB962C8B-B14F-4D97-AF65-F5344CB8AC3E}">
        <p14:creationId xmlns:p14="http://schemas.microsoft.com/office/powerpoint/2010/main" val="1809682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r>
              <a:rPr lang="zh-CN" altLang="en-US" dirty="0" smtClean="0"/>
              <a:t>根据研究目标与内容，制定以下技术路线</a:t>
            </a:r>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17</a:t>
            </a:fld>
            <a:endParaRPr lang="zh-CN" altLang="en-US" smtClean="0"/>
          </a:p>
        </p:txBody>
      </p:sp>
    </p:spTree>
    <p:extLst>
      <p:ext uri="{BB962C8B-B14F-4D97-AF65-F5344CB8AC3E}">
        <p14:creationId xmlns:p14="http://schemas.microsoft.com/office/powerpoint/2010/main" val="67835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本文通过实验测量</a:t>
            </a:r>
            <a:r>
              <a:rPr lang="en-US" altLang="zh-CN" dirty="0" smtClean="0"/>
              <a:t>ABE-</a:t>
            </a:r>
            <a:r>
              <a:rPr lang="zh-CN" altLang="en-US" dirty="0" smtClean="0"/>
              <a:t>柴油燃料的烟点，分析其产烟趋势，实验测量掺混燃料燃烧生成的碳烟的活化能，表征其氧化性质强弱；</a:t>
            </a:r>
            <a:endParaRPr lang="en-US" altLang="zh-CN" dirty="0" smtClean="0"/>
          </a:p>
          <a:p>
            <a:r>
              <a:rPr lang="zh-CN" altLang="en-US" dirty="0" smtClean="0"/>
              <a:t>采用数值计算方法，通过路径分析揭示</a:t>
            </a:r>
            <a:r>
              <a:rPr lang="en-US" altLang="zh-CN" dirty="0" smtClean="0"/>
              <a:t>ABE</a:t>
            </a:r>
            <a:r>
              <a:rPr lang="zh-CN" altLang="en-US" dirty="0" smtClean="0"/>
              <a:t>对碳烟生成前驱体的抑制机理，并通过计算</a:t>
            </a:r>
            <a:r>
              <a:rPr lang="en-US" altLang="zh-CN" dirty="0" smtClean="0"/>
              <a:t>ABE</a:t>
            </a:r>
            <a:r>
              <a:rPr lang="zh-CN" altLang="en-US" dirty="0" smtClean="0"/>
              <a:t>与乙烯扩散火焰碳烟信息，分析</a:t>
            </a:r>
            <a:r>
              <a:rPr lang="en-US" altLang="zh-CN" dirty="0" smtClean="0"/>
              <a:t>ABE</a:t>
            </a:r>
            <a:r>
              <a:rPr lang="zh-CN" altLang="en-US" dirty="0" smtClean="0"/>
              <a:t>对碳烟生成子过程的影响。</a:t>
            </a:r>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18</a:t>
            </a:fld>
            <a:endParaRPr lang="zh-CN" altLang="en-US"/>
          </a:p>
        </p:txBody>
      </p:sp>
    </p:spTree>
    <p:extLst>
      <p:ext uri="{BB962C8B-B14F-4D97-AF65-F5344CB8AC3E}">
        <p14:creationId xmlns:p14="http://schemas.microsoft.com/office/powerpoint/2010/main" val="1848000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endParaRPr lang="zh-CN" altLang="en-US" dirty="0" smtClean="0"/>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19</a:t>
            </a:fld>
            <a:endParaRPr lang="zh-CN" altLang="en-US" smtClean="0"/>
          </a:p>
        </p:txBody>
      </p:sp>
    </p:spTree>
    <p:extLst>
      <p:ext uri="{BB962C8B-B14F-4D97-AF65-F5344CB8AC3E}">
        <p14:creationId xmlns:p14="http://schemas.microsoft.com/office/powerpoint/2010/main" val="3874240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报告内容分为六个部分。</a:t>
            </a:r>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a:t>
            </a:fld>
            <a:endParaRPr lang="zh-CN" altLang="en-US"/>
          </a:p>
        </p:txBody>
      </p:sp>
    </p:spTree>
    <p:extLst>
      <p:ext uri="{BB962C8B-B14F-4D97-AF65-F5344CB8AC3E}">
        <p14:creationId xmlns:p14="http://schemas.microsoft.com/office/powerpoint/2010/main" val="2344794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20</a:t>
            </a:fld>
            <a:endParaRPr lang="zh-CN" altLang="en-US"/>
          </a:p>
        </p:txBody>
      </p:sp>
    </p:spTree>
    <p:extLst>
      <p:ext uri="{BB962C8B-B14F-4D97-AF65-F5344CB8AC3E}">
        <p14:creationId xmlns:p14="http://schemas.microsoft.com/office/powerpoint/2010/main" val="1018437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21</a:t>
            </a:fld>
            <a:endParaRPr lang="zh-CN" altLang="en-US"/>
          </a:p>
        </p:txBody>
      </p:sp>
    </p:spTree>
    <p:extLst>
      <p:ext uri="{BB962C8B-B14F-4D97-AF65-F5344CB8AC3E}">
        <p14:creationId xmlns:p14="http://schemas.microsoft.com/office/powerpoint/2010/main" val="1164250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22</a:t>
            </a:fld>
            <a:endParaRPr lang="zh-CN" altLang="en-US"/>
          </a:p>
        </p:txBody>
      </p:sp>
    </p:spTree>
    <p:extLst>
      <p:ext uri="{BB962C8B-B14F-4D97-AF65-F5344CB8AC3E}">
        <p14:creationId xmlns:p14="http://schemas.microsoft.com/office/powerpoint/2010/main" val="214666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23</a:t>
            </a:fld>
            <a:endParaRPr lang="zh-CN" altLang="en-US"/>
          </a:p>
        </p:txBody>
      </p:sp>
    </p:spTree>
    <p:extLst>
      <p:ext uri="{BB962C8B-B14F-4D97-AF65-F5344CB8AC3E}">
        <p14:creationId xmlns:p14="http://schemas.microsoft.com/office/powerpoint/2010/main" val="4105755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24</a:t>
            </a:fld>
            <a:endParaRPr lang="zh-CN" altLang="en-US"/>
          </a:p>
        </p:txBody>
      </p:sp>
    </p:spTree>
    <p:extLst>
      <p:ext uri="{BB962C8B-B14F-4D97-AF65-F5344CB8AC3E}">
        <p14:creationId xmlns:p14="http://schemas.microsoft.com/office/powerpoint/2010/main" val="3376185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25</a:t>
            </a:fld>
            <a:endParaRPr lang="zh-CN" altLang="en-US"/>
          </a:p>
        </p:txBody>
      </p:sp>
    </p:spTree>
    <p:extLst>
      <p:ext uri="{BB962C8B-B14F-4D97-AF65-F5344CB8AC3E}">
        <p14:creationId xmlns:p14="http://schemas.microsoft.com/office/powerpoint/2010/main" val="3441904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26</a:t>
            </a:fld>
            <a:endParaRPr lang="zh-CN" altLang="en-US"/>
          </a:p>
        </p:txBody>
      </p:sp>
    </p:spTree>
    <p:extLst>
      <p:ext uri="{BB962C8B-B14F-4D97-AF65-F5344CB8AC3E}">
        <p14:creationId xmlns:p14="http://schemas.microsoft.com/office/powerpoint/2010/main" val="2638087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27</a:t>
            </a:fld>
            <a:endParaRPr lang="zh-CN" altLang="en-US"/>
          </a:p>
        </p:txBody>
      </p:sp>
    </p:spTree>
    <p:extLst>
      <p:ext uri="{BB962C8B-B14F-4D97-AF65-F5344CB8AC3E}">
        <p14:creationId xmlns:p14="http://schemas.microsoft.com/office/powerpoint/2010/main" val="2498692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28</a:t>
            </a:fld>
            <a:endParaRPr lang="zh-CN" altLang="en-US"/>
          </a:p>
        </p:txBody>
      </p:sp>
    </p:spTree>
    <p:extLst>
      <p:ext uri="{BB962C8B-B14F-4D97-AF65-F5344CB8AC3E}">
        <p14:creationId xmlns:p14="http://schemas.microsoft.com/office/powerpoint/2010/main" val="3651659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29</a:t>
            </a:fld>
            <a:endParaRPr lang="zh-CN" altLang="en-US"/>
          </a:p>
        </p:txBody>
      </p:sp>
    </p:spTree>
    <p:extLst>
      <p:ext uri="{BB962C8B-B14F-4D97-AF65-F5344CB8AC3E}">
        <p14:creationId xmlns:p14="http://schemas.microsoft.com/office/powerpoint/2010/main" val="1480573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r>
              <a:rPr lang="zh-CN" altLang="en-US" dirty="0" smtClean="0"/>
              <a:t>首先是，研究背景与现状</a:t>
            </a:r>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3</a:t>
            </a:fld>
            <a:endParaRPr lang="zh-CN" altLang="en-US" smtClean="0"/>
          </a:p>
        </p:txBody>
      </p:sp>
    </p:spTree>
    <p:extLst>
      <p:ext uri="{BB962C8B-B14F-4D97-AF65-F5344CB8AC3E}">
        <p14:creationId xmlns:p14="http://schemas.microsoft.com/office/powerpoint/2010/main" val="3044831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30</a:t>
            </a:fld>
            <a:endParaRPr lang="zh-CN" altLang="en-US"/>
          </a:p>
        </p:txBody>
      </p:sp>
    </p:spTree>
    <p:extLst>
      <p:ext uri="{BB962C8B-B14F-4D97-AF65-F5344CB8AC3E}">
        <p14:creationId xmlns:p14="http://schemas.microsoft.com/office/powerpoint/2010/main" val="921162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endParaRPr lang="zh-CN" altLang="en-US" dirty="0" smtClean="0"/>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31</a:t>
            </a:fld>
            <a:endParaRPr lang="zh-CN" altLang="en-US" smtClean="0"/>
          </a:p>
        </p:txBody>
      </p:sp>
    </p:spTree>
    <p:extLst>
      <p:ext uri="{BB962C8B-B14F-4D97-AF65-F5344CB8AC3E}">
        <p14:creationId xmlns:p14="http://schemas.microsoft.com/office/powerpoint/2010/main" val="190831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24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32</a:t>
            </a:fld>
            <a:endParaRPr lang="zh-CN" altLang="en-US"/>
          </a:p>
        </p:txBody>
      </p:sp>
    </p:spTree>
    <p:extLst>
      <p:ext uri="{BB962C8B-B14F-4D97-AF65-F5344CB8AC3E}">
        <p14:creationId xmlns:p14="http://schemas.microsoft.com/office/powerpoint/2010/main" val="4024209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24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33</a:t>
            </a:fld>
            <a:endParaRPr lang="zh-CN" altLang="en-US"/>
          </a:p>
        </p:txBody>
      </p:sp>
    </p:spTree>
    <p:extLst>
      <p:ext uri="{BB962C8B-B14F-4D97-AF65-F5344CB8AC3E}">
        <p14:creationId xmlns:p14="http://schemas.microsoft.com/office/powerpoint/2010/main" val="2423322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kern="1200" dirty="0" smtClean="0">
                <a:solidFill>
                  <a:schemeClr val="tx1"/>
                </a:solidFill>
                <a:effectLst/>
                <a:latin typeface="+mn-lt"/>
                <a:ea typeface="+mn-ea"/>
                <a:cs typeface="+mn-cs"/>
              </a:rPr>
              <a:t>本文所用的液体扩散火焰燃烧器，需满足测量精度高，总质量不超过精密天平量程。这是燃烧器参数，本文表征了燃烧器的合理性，考察精密天平测量的质量衰减量随时间变化，很好的线性结果表明火焰稳定燃烧，根据火焰高度的变化，每组火焰采集数据从点燃后</a:t>
            </a:r>
            <a:r>
              <a:rPr lang="en-US" altLang="zh-CN" sz="2400" kern="1200" dirty="0" smtClean="0">
                <a:solidFill>
                  <a:schemeClr val="tx1"/>
                </a:solidFill>
                <a:effectLst/>
                <a:latin typeface="+mn-lt"/>
                <a:ea typeface="+mn-ea"/>
                <a:cs typeface="+mn-cs"/>
              </a:rPr>
              <a:t>30s</a:t>
            </a:r>
            <a:r>
              <a:rPr lang="zh-CN" altLang="en-US" sz="2400" kern="1200" dirty="0" smtClean="0">
                <a:solidFill>
                  <a:schemeClr val="tx1"/>
                </a:solidFill>
                <a:effectLst/>
                <a:latin typeface="+mn-lt"/>
                <a:ea typeface="+mn-ea"/>
                <a:cs typeface="+mn-cs"/>
              </a:rPr>
              <a:t>开始</a:t>
            </a: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34</a:t>
            </a:fld>
            <a:endParaRPr lang="zh-CN" altLang="en-US"/>
          </a:p>
        </p:txBody>
      </p:sp>
    </p:spTree>
    <p:extLst>
      <p:ext uri="{BB962C8B-B14F-4D97-AF65-F5344CB8AC3E}">
        <p14:creationId xmlns:p14="http://schemas.microsoft.com/office/powerpoint/2010/main" val="1630437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24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35</a:t>
            </a:fld>
            <a:endParaRPr lang="zh-CN" altLang="en-US"/>
          </a:p>
        </p:txBody>
      </p:sp>
    </p:spTree>
    <p:extLst>
      <p:ext uri="{BB962C8B-B14F-4D97-AF65-F5344CB8AC3E}">
        <p14:creationId xmlns:p14="http://schemas.microsoft.com/office/powerpoint/2010/main" val="941337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kern="1200" dirty="0" smtClean="0">
                <a:solidFill>
                  <a:schemeClr val="tx1"/>
                </a:solidFill>
                <a:effectLst/>
                <a:latin typeface="+mn-lt"/>
                <a:ea typeface="+mn-ea"/>
                <a:cs typeface="+mn-cs"/>
              </a:rPr>
              <a:t>本文所用的液体扩散火焰燃烧器，需满足测量精度高，总质量不超过精密天平量程。这是燃烧器参数，本文表征了燃烧器的合理性，考察精密天平测量的质量衰减量随时间变化，很好的线性结果表明火焰稳定燃烧，根据火焰高度的变化，每组火焰采集数据从点燃后</a:t>
            </a:r>
            <a:r>
              <a:rPr lang="en-US" altLang="zh-CN" sz="2400" kern="1200" dirty="0" smtClean="0">
                <a:solidFill>
                  <a:schemeClr val="tx1"/>
                </a:solidFill>
                <a:effectLst/>
                <a:latin typeface="+mn-lt"/>
                <a:ea typeface="+mn-ea"/>
                <a:cs typeface="+mn-cs"/>
              </a:rPr>
              <a:t>30s</a:t>
            </a:r>
            <a:r>
              <a:rPr lang="zh-CN" altLang="en-US" sz="2400" kern="1200" dirty="0" smtClean="0">
                <a:solidFill>
                  <a:schemeClr val="tx1"/>
                </a:solidFill>
                <a:effectLst/>
                <a:latin typeface="+mn-lt"/>
                <a:ea typeface="+mn-ea"/>
                <a:cs typeface="+mn-cs"/>
              </a:rPr>
              <a:t>开始</a:t>
            </a: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36</a:t>
            </a:fld>
            <a:endParaRPr lang="zh-CN" altLang="en-US"/>
          </a:p>
        </p:txBody>
      </p:sp>
    </p:spTree>
    <p:extLst>
      <p:ext uri="{BB962C8B-B14F-4D97-AF65-F5344CB8AC3E}">
        <p14:creationId xmlns:p14="http://schemas.microsoft.com/office/powerpoint/2010/main" val="3052755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24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37</a:t>
            </a:fld>
            <a:endParaRPr lang="zh-CN" altLang="en-US"/>
          </a:p>
        </p:txBody>
      </p:sp>
    </p:spTree>
    <p:extLst>
      <p:ext uri="{BB962C8B-B14F-4D97-AF65-F5344CB8AC3E}">
        <p14:creationId xmlns:p14="http://schemas.microsoft.com/office/powerpoint/2010/main" val="2007300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endParaRPr lang="zh-CN" altLang="en-US" dirty="0" smtClean="0"/>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38</a:t>
            </a:fld>
            <a:endParaRPr lang="zh-CN" altLang="en-US" smtClean="0"/>
          </a:p>
        </p:txBody>
      </p:sp>
    </p:spTree>
    <p:extLst>
      <p:ext uri="{BB962C8B-B14F-4D97-AF65-F5344CB8AC3E}">
        <p14:creationId xmlns:p14="http://schemas.microsoft.com/office/powerpoint/2010/main" val="1745462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24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39</a:t>
            </a:fld>
            <a:endParaRPr lang="zh-CN" altLang="en-US"/>
          </a:p>
        </p:txBody>
      </p:sp>
    </p:spTree>
    <p:extLst>
      <p:ext uri="{BB962C8B-B14F-4D97-AF65-F5344CB8AC3E}">
        <p14:creationId xmlns:p14="http://schemas.microsoft.com/office/powerpoint/2010/main" val="144652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4</a:t>
            </a:fld>
            <a:endParaRPr lang="zh-CN" altLang="en-US"/>
          </a:p>
        </p:txBody>
      </p:sp>
    </p:spTree>
    <p:extLst>
      <p:ext uri="{BB962C8B-B14F-4D97-AF65-F5344CB8AC3E}">
        <p14:creationId xmlns:p14="http://schemas.microsoft.com/office/powerpoint/2010/main" val="1435599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24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40</a:t>
            </a:fld>
            <a:endParaRPr lang="zh-CN" altLang="en-US"/>
          </a:p>
        </p:txBody>
      </p:sp>
    </p:spTree>
    <p:extLst>
      <p:ext uri="{BB962C8B-B14F-4D97-AF65-F5344CB8AC3E}">
        <p14:creationId xmlns:p14="http://schemas.microsoft.com/office/powerpoint/2010/main" val="3547632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kern="1200" dirty="0" smtClean="0">
                <a:solidFill>
                  <a:schemeClr val="tx1"/>
                </a:solidFill>
                <a:effectLst/>
                <a:latin typeface="+mn-lt"/>
                <a:ea typeface="+mn-ea"/>
                <a:cs typeface="+mn-cs"/>
              </a:rPr>
              <a:t>本文所用的液体扩散火焰燃烧器，需满足测量精度高，总质量不超过精密天平量程。这是燃烧器参数，本文表征了燃烧器的合理性，考察精密天平测量的质量衰减量随时间变化，很好的线性结果表明火焰稳定燃烧，根据火焰高度的变化，每组火焰采集数据从点燃后</a:t>
            </a:r>
            <a:r>
              <a:rPr lang="en-US" altLang="zh-CN" sz="2400" kern="1200" dirty="0" smtClean="0">
                <a:solidFill>
                  <a:schemeClr val="tx1"/>
                </a:solidFill>
                <a:effectLst/>
                <a:latin typeface="+mn-lt"/>
                <a:ea typeface="+mn-ea"/>
                <a:cs typeface="+mn-cs"/>
              </a:rPr>
              <a:t>30s</a:t>
            </a:r>
            <a:r>
              <a:rPr lang="zh-CN" altLang="en-US" sz="2400" kern="1200" dirty="0" smtClean="0">
                <a:solidFill>
                  <a:schemeClr val="tx1"/>
                </a:solidFill>
                <a:effectLst/>
                <a:latin typeface="+mn-lt"/>
                <a:ea typeface="+mn-ea"/>
                <a:cs typeface="+mn-cs"/>
              </a:rPr>
              <a:t>开始</a:t>
            </a: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41</a:t>
            </a:fld>
            <a:endParaRPr lang="zh-CN" altLang="en-US"/>
          </a:p>
        </p:txBody>
      </p:sp>
    </p:spTree>
    <p:extLst>
      <p:ext uri="{BB962C8B-B14F-4D97-AF65-F5344CB8AC3E}">
        <p14:creationId xmlns:p14="http://schemas.microsoft.com/office/powerpoint/2010/main" val="22495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kern="1200" dirty="0" smtClean="0">
                <a:solidFill>
                  <a:schemeClr val="tx1"/>
                </a:solidFill>
                <a:effectLst/>
                <a:latin typeface="+mn-lt"/>
                <a:ea typeface="+mn-ea"/>
                <a:cs typeface="+mn-cs"/>
              </a:rPr>
              <a:t>本文所用的液体扩散火焰燃烧器，需满足测量精度高，总质量不超过精密天平量程。这是燃烧器参数，本文表征了燃烧器的合理性，考察精密天平测量的质量衰减量随时间变化，很好的线性结果表明火焰稳定燃烧，根据火焰高度的变化，每组火焰采集数据从点燃后</a:t>
            </a:r>
            <a:r>
              <a:rPr lang="en-US" altLang="zh-CN" sz="2400" kern="1200" dirty="0" smtClean="0">
                <a:solidFill>
                  <a:schemeClr val="tx1"/>
                </a:solidFill>
                <a:effectLst/>
                <a:latin typeface="+mn-lt"/>
                <a:ea typeface="+mn-ea"/>
                <a:cs typeface="+mn-cs"/>
              </a:rPr>
              <a:t>30s</a:t>
            </a:r>
            <a:r>
              <a:rPr lang="zh-CN" altLang="en-US" sz="2400" kern="1200" dirty="0" smtClean="0">
                <a:solidFill>
                  <a:schemeClr val="tx1"/>
                </a:solidFill>
                <a:effectLst/>
                <a:latin typeface="+mn-lt"/>
                <a:ea typeface="+mn-ea"/>
                <a:cs typeface="+mn-cs"/>
              </a:rPr>
              <a:t>开始</a:t>
            </a: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42</a:t>
            </a:fld>
            <a:endParaRPr lang="zh-CN" altLang="en-US"/>
          </a:p>
        </p:txBody>
      </p:sp>
    </p:spTree>
    <p:extLst>
      <p:ext uri="{BB962C8B-B14F-4D97-AF65-F5344CB8AC3E}">
        <p14:creationId xmlns:p14="http://schemas.microsoft.com/office/powerpoint/2010/main" val="1371117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24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43</a:t>
            </a:fld>
            <a:endParaRPr lang="zh-CN" altLang="en-US"/>
          </a:p>
        </p:txBody>
      </p:sp>
    </p:spTree>
    <p:extLst>
      <p:ext uri="{BB962C8B-B14F-4D97-AF65-F5344CB8AC3E}">
        <p14:creationId xmlns:p14="http://schemas.microsoft.com/office/powerpoint/2010/main" val="2363929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r>
              <a:rPr lang="zh-CN" altLang="en-US" dirty="0" smtClean="0"/>
              <a:t>针对研究内容</a:t>
            </a:r>
            <a:r>
              <a:rPr lang="en-US" altLang="zh-CN" dirty="0" smtClean="0"/>
              <a:t>1</a:t>
            </a:r>
            <a:endParaRPr lang="zh-CN" altLang="en-US" dirty="0" smtClean="0"/>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44</a:t>
            </a:fld>
            <a:endParaRPr lang="zh-CN" altLang="en-US" smtClean="0"/>
          </a:p>
        </p:txBody>
      </p:sp>
    </p:spTree>
    <p:extLst>
      <p:ext uri="{BB962C8B-B14F-4D97-AF65-F5344CB8AC3E}">
        <p14:creationId xmlns:p14="http://schemas.microsoft.com/office/powerpoint/2010/main" val="1234530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kern="1200" dirty="0" smtClean="0">
                <a:solidFill>
                  <a:schemeClr val="tx1"/>
                </a:solidFill>
                <a:effectLst/>
                <a:latin typeface="+mn-lt"/>
                <a:ea typeface="+mn-ea"/>
                <a:cs typeface="+mn-cs"/>
              </a:rPr>
              <a:t>本文所用的液体扩散火焰燃烧器，需满足测量精度高，总质量不超过精密天平量程。这是燃烧器参数，本文表征了燃烧器的合理性，考察精密天平测量的质量衰减量随时间变化，很好的线性结果表明火焰稳定燃烧，根据火焰高度的变化，每组火焰采集数据从点燃后</a:t>
            </a:r>
            <a:r>
              <a:rPr lang="en-US" altLang="zh-CN" sz="2400" kern="1200" dirty="0" smtClean="0">
                <a:solidFill>
                  <a:schemeClr val="tx1"/>
                </a:solidFill>
                <a:effectLst/>
                <a:latin typeface="+mn-lt"/>
                <a:ea typeface="+mn-ea"/>
                <a:cs typeface="+mn-cs"/>
              </a:rPr>
              <a:t>30s</a:t>
            </a:r>
            <a:r>
              <a:rPr lang="zh-CN" altLang="en-US" sz="2400" kern="1200" dirty="0" smtClean="0">
                <a:solidFill>
                  <a:schemeClr val="tx1"/>
                </a:solidFill>
                <a:effectLst/>
                <a:latin typeface="+mn-lt"/>
                <a:ea typeface="+mn-ea"/>
                <a:cs typeface="+mn-cs"/>
              </a:rPr>
              <a:t>开始</a:t>
            </a: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45</a:t>
            </a:fld>
            <a:endParaRPr lang="zh-CN" altLang="en-US"/>
          </a:p>
        </p:txBody>
      </p:sp>
    </p:spTree>
    <p:extLst>
      <p:ext uri="{BB962C8B-B14F-4D97-AF65-F5344CB8AC3E}">
        <p14:creationId xmlns:p14="http://schemas.microsoft.com/office/powerpoint/2010/main" val="519472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kern="1200" dirty="0" smtClean="0">
                <a:solidFill>
                  <a:schemeClr val="tx1"/>
                </a:solidFill>
                <a:effectLst/>
                <a:latin typeface="+mn-lt"/>
                <a:ea typeface="+mn-ea"/>
                <a:cs typeface="+mn-cs"/>
              </a:rPr>
              <a:t>本文所用的液体扩散火焰燃烧器，需满足测量精度高，总质量不超过精密天平量程。这是燃烧器参数，本文表征了燃烧器的合理性，考察精密天平测量的质量衰减量随时间变化，很好的线性结果表明火焰稳定燃烧，根据火焰高度的变化，每组火焰采集数据从点燃后</a:t>
            </a:r>
            <a:r>
              <a:rPr lang="en-US" altLang="zh-CN" sz="2400" kern="1200" dirty="0" smtClean="0">
                <a:solidFill>
                  <a:schemeClr val="tx1"/>
                </a:solidFill>
                <a:effectLst/>
                <a:latin typeface="+mn-lt"/>
                <a:ea typeface="+mn-ea"/>
                <a:cs typeface="+mn-cs"/>
              </a:rPr>
              <a:t>30s</a:t>
            </a:r>
            <a:r>
              <a:rPr lang="zh-CN" altLang="en-US" sz="2400" kern="1200" dirty="0" smtClean="0">
                <a:solidFill>
                  <a:schemeClr val="tx1"/>
                </a:solidFill>
                <a:effectLst/>
                <a:latin typeface="+mn-lt"/>
                <a:ea typeface="+mn-ea"/>
                <a:cs typeface="+mn-cs"/>
              </a:rPr>
              <a:t>开始</a:t>
            </a: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46</a:t>
            </a:fld>
            <a:endParaRPr lang="zh-CN" altLang="en-US"/>
          </a:p>
        </p:txBody>
      </p:sp>
    </p:spTree>
    <p:extLst>
      <p:ext uri="{BB962C8B-B14F-4D97-AF65-F5344CB8AC3E}">
        <p14:creationId xmlns:p14="http://schemas.microsoft.com/office/powerpoint/2010/main" val="3917952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sz="24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47</a:t>
            </a:fld>
            <a:endParaRPr lang="zh-CN" altLang="en-US"/>
          </a:p>
        </p:txBody>
      </p:sp>
    </p:spTree>
    <p:extLst>
      <p:ext uri="{BB962C8B-B14F-4D97-AF65-F5344CB8AC3E}">
        <p14:creationId xmlns:p14="http://schemas.microsoft.com/office/powerpoint/2010/main" val="3378148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kern="1200" dirty="0" smtClean="0">
                <a:solidFill>
                  <a:schemeClr val="tx1"/>
                </a:solidFill>
                <a:effectLst/>
                <a:latin typeface="+mn-lt"/>
                <a:ea typeface="+mn-ea"/>
                <a:cs typeface="+mn-cs"/>
              </a:rPr>
              <a:t>本文所用的液体扩散火焰燃烧器，需满足测量精度高，总质量不超过精密天平量程。这是燃烧器参数，本文表征了燃烧器的合理性，考察精密天平测量的质量衰减量随时间变化，很好的线性结果表明火焰稳定燃烧，根据火焰高度的变化，每组火焰采集数据从点燃后</a:t>
            </a:r>
            <a:r>
              <a:rPr lang="en-US" altLang="zh-CN" sz="2400" kern="1200" dirty="0" smtClean="0">
                <a:solidFill>
                  <a:schemeClr val="tx1"/>
                </a:solidFill>
                <a:effectLst/>
                <a:latin typeface="+mn-lt"/>
                <a:ea typeface="+mn-ea"/>
                <a:cs typeface="+mn-cs"/>
              </a:rPr>
              <a:t>30s</a:t>
            </a:r>
            <a:r>
              <a:rPr lang="zh-CN" altLang="en-US" sz="2400" kern="1200" dirty="0" smtClean="0">
                <a:solidFill>
                  <a:schemeClr val="tx1"/>
                </a:solidFill>
                <a:effectLst/>
                <a:latin typeface="+mn-lt"/>
                <a:ea typeface="+mn-ea"/>
                <a:cs typeface="+mn-cs"/>
              </a:rPr>
              <a:t>开始</a:t>
            </a: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49</a:t>
            </a:fld>
            <a:endParaRPr lang="zh-CN" altLang="en-US"/>
          </a:p>
        </p:txBody>
      </p:sp>
    </p:spTree>
    <p:extLst>
      <p:ext uri="{BB962C8B-B14F-4D97-AF65-F5344CB8AC3E}">
        <p14:creationId xmlns:p14="http://schemas.microsoft.com/office/powerpoint/2010/main" val="3963310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r>
              <a:rPr lang="zh-CN" altLang="en-US" dirty="0" smtClean="0"/>
              <a:t>针对研究内容</a:t>
            </a:r>
            <a:r>
              <a:rPr lang="en-US" altLang="zh-CN" dirty="0" smtClean="0"/>
              <a:t>1</a:t>
            </a:r>
            <a:endParaRPr lang="zh-CN" altLang="en-US" dirty="0" smtClean="0"/>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50</a:t>
            </a:fld>
            <a:endParaRPr lang="zh-CN" altLang="en-US" smtClean="0"/>
          </a:p>
        </p:txBody>
      </p:sp>
    </p:spTree>
    <p:extLst>
      <p:ext uri="{BB962C8B-B14F-4D97-AF65-F5344CB8AC3E}">
        <p14:creationId xmlns:p14="http://schemas.microsoft.com/office/powerpoint/2010/main" val="252619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5</a:t>
            </a:fld>
            <a:endParaRPr lang="zh-CN" altLang="en-US"/>
          </a:p>
        </p:txBody>
      </p:sp>
    </p:spTree>
    <p:extLst>
      <p:ext uri="{BB962C8B-B14F-4D97-AF65-F5344CB8AC3E}">
        <p14:creationId xmlns:p14="http://schemas.microsoft.com/office/powerpoint/2010/main" val="18374790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51</a:t>
            </a:fld>
            <a:endParaRPr lang="zh-CN" altLang="en-US"/>
          </a:p>
        </p:txBody>
      </p:sp>
    </p:spTree>
    <p:extLst>
      <p:ext uri="{BB962C8B-B14F-4D97-AF65-F5344CB8AC3E}">
        <p14:creationId xmlns:p14="http://schemas.microsoft.com/office/powerpoint/2010/main" val="3355814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52</a:t>
            </a:fld>
            <a:endParaRPr lang="zh-CN" altLang="en-US"/>
          </a:p>
        </p:txBody>
      </p:sp>
    </p:spTree>
    <p:extLst>
      <p:ext uri="{BB962C8B-B14F-4D97-AF65-F5344CB8AC3E}">
        <p14:creationId xmlns:p14="http://schemas.microsoft.com/office/powerpoint/2010/main" val="764050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53</a:t>
            </a:fld>
            <a:endParaRPr lang="zh-CN" altLang="en-US"/>
          </a:p>
        </p:txBody>
      </p:sp>
    </p:spTree>
    <p:extLst>
      <p:ext uri="{BB962C8B-B14F-4D97-AF65-F5344CB8AC3E}">
        <p14:creationId xmlns:p14="http://schemas.microsoft.com/office/powerpoint/2010/main" val="2116645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r>
              <a:rPr lang="zh-CN" altLang="en-US" dirty="0" smtClean="0"/>
              <a:t>针对研究内容</a:t>
            </a:r>
            <a:r>
              <a:rPr lang="en-US" altLang="zh-CN" dirty="0" smtClean="0"/>
              <a:t>1</a:t>
            </a:r>
            <a:endParaRPr lang="zh-CN" altLang="en-US" dirty="0" smtClean="0"/>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54</a:t>
            </a:fld>
            <a:endParaRPr lang="zh-CN" altLang="en-US" smtClean="0"/>
          </a:p>
        </p:txBody>
      </p:sp>
    </p:spTree>
    <p:extLst>
      <p:ext uri="{BB962C8B-B14F-4D97-AF65-F5344CB8AC3E}">
        <p14:creationId xmlns:p14="http://schemas.microsoft.com/office/powerpoint/2010/main" val="3728566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2400" i="1" kern="1200" dirty="0" smtClean="0">
                <a:solidFill>
                  <a:schemeClr val="tx1"/>
                </a:solidFill>
                <a:effectLst/>
                <a:latin typeface="+mn-lt"/>
                <a:ea typeface="+mn-ea"/>
                <a:cs typeface="+mn-cs"/>
              </a:rPr>
              <a:t>EPA</a:t>
            </a:r>
            <a:r>
              <a:rPr lang="zh-CN" altLang="en-US" sz="2400" i="1" kern="1200" dirty="0" smtClean="0">
                <a:solidFill>
                  <a:schemeClr val="tx1"/>
                </a:solidFill>
                <a:effectLst/>
                <a:latin typeface="+mn-lt"/>
                <a:ea typeface="+mn-ea"/>
                <a:cs typeface="+mn-cs"/>
              </a:rPr>
              <a:t>研究发现归一化的内燃机排放碳烟量与掺混生物燃料的百分比满足表达式：后续学者进一步研究验证</a:t>
            </a:r>
            <a:r>
              <a:rPr lang="en-US" altLang="zh-CN" sz="2400" i="1" kern="1200" dirty="0" smtClean="0">
                <a:solidFill>
                  <a:schemeClr val="tx1"/>
                </a:solidFill>
                <a:effectLst/>
                <a:latin typeface="+mn-lt"/>
                <a:ea typeface="+mn-ea"/>
                <a:cs typeface="+mn-cs"/>
              </a:rPr>
              <a:t>PM</a:t>
            </a:r>
            <a:r>
              <a:rPr lang="zh-CN" altLang="en-US" sz="2400" i="1" kern="1200" dirty="0" smtClean="0">
                <a:solidFill>
                  <a:schemeClr val="tx1"/>
                </a:solidFill>
                <a:effectLst/>
                <a:latin typeface="+mn-lt"/>
                <a:ea typeface="+mn-ea"/>
                <a:cs typeface="+mn-cs"/>
              </a:rPr>
              <a:t>的变化可延伸至</a:t>
            </a:r>
            <a:r>
              <a:rPr lang="en-US" altLang="zh-CN" sz="2400" i="1" kern="1200" dirty="0" smtClean="0">
                <a:solidFill>
                  <a:schemeClr val="tx1"/>
                </a:solidFill>
                <a:effectLst/>
                <a:latin typeface="+mn-lt"/>
                <a:ea typeface="+mn-ea"/>
                <a:cs typeface="+mn-cs"/>
              </a:rPr>
              <a:t>TSI</a:t>
            </a:r>
            <a:r>
              <a:rPr lang="zh-CN" altLang="en-US" sz="2400" i="1" kern="1200" dirty="0" smtClean="0">
                <a:solidFill>
                  <a:schemeClr val="tx1"/>
                </a:solidFill>
                <a:effectLst/>
                <a:latin typeface="+mn-lt"/>
                <a:ea typeface="+mn-ea"/>
                <a:cs typeface="+mn-cs"/>
              </a:rPr>
              <a:t>及</a:t>
            </a:r>
            <a:r>
              <a:rPr lang="en-US" altLang="zh-CN" sz="2400" i="1" kern="1200" dirty="0" smtClean="0">
                <a:solidFill>
                  <a:schemeClr val="tx1"/>
                </a:solidFill>
                <a:effectLst/>
                <a:latin typeface="+mn-lt"/>
                <a:ea typeface="+mn-ea"/>
                <a:cs typeface="+mn-cs"/>
              </a:rPr>
              <a:t>OESI</a:t>
            </a:r>
            <a:r>
              <a:rPr lang="zh-CN" altLang="en-US" sz="2400" i="1" kern="1200" dirty="0" smtClean="0">
                <a:solidFill>
                  <a:schemeClr val="tx1"/>
                </a:solidFill>
                <a:effectLst/>
                <a:latin typeface="+mn-lt"/>
                <a:ea typeface="+mn-ea"/>
                <a:cs typeface="+mn-cs"/>
              </a:rPr>
              <a:t>，</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归一化的</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值及</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OESI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值均表明</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ABE</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具有更强的减弱基础燃料产烟趋势能力</a:t>
            </a:r>
            <a:endParaRPr lang="zh-CN" altLang="en-US"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55</a:t>
            </a:fld>
            <a:endParaRPr lang="zh-CN" altLang="en-US"/>
          </a:p>
        </p:txBody>
      </p:sp>
    </p:spTree>
    <p:extLst>
      <p:ext uri="{BB962C8B-B14F-4D97-AF65-F5344CB8AC3E}">
        <p14:creationId xmlns:p14="http://schemas.microsoft.com/office/powerpoint/2010/main" val="3889195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2400" i="1" kern="1200" dirty="0" smtClean="0">
                <a:solidFill>
                  <a:schemeClr val="tx1"/>
                </a:solidFill>
                <a:effectLst/>
                <a:latin typeface="+mn-lt"/>
                <a:ea typeface="+mn-ea"/>
                <a:cs typeface="+mn-cs"/>
              </a:rPr>
              <a:t>EPA</a:t>
            </a:r>
            <a:r>
              <a:rPr lang="zh-CN" altLang="en-US" sz="2400" i="1" kern="1200" dirty="0" smtClean="0">
                <a:solidFill>
                  <a:schemeClr val="tx1"/>
                </a:solidFill>
                <a:effectLst/>
                <a:latin typeface="+mn-lt"/>
                <a:ea typeface="+mn-ea"/>
                <a:cs typeface="+mn-cs"/>
              </a:rPr>
              <a:t>研究发现归一化的内燃机排放碳烟量与掺混生物燃料的百分比满足表达式：后续学者进一步研究验证</a:t>
            </a:r>
            <a:r>
              <a:rPr lang="en-US" altLang="zh-CN" sz="2400" i="1" kern="1200" dirty="0" smtClean="0">
                <a:solidFill>
                  <a:schemeClr val="tx1"/>
                </a:solidFill>
                <a:effectLst/>
                <a:latin typeface="+mn-lt"/>
                <a:ea typeface="+mn-ea"/>
                <a:cs typeface="+mn-cs"/>
              </a:rPr>
              <a:t>PM</a:t>
            </a:r>
            <a:r>
              <a:rPr lang="zh-CN" altLang="en-US" sz="2400" i="1" kern="1200" dirty="0" smtClean="0">
                <a:solidFill>
                  <a:schemeClr val="tx1"/>
                </a:solidFill>
                <a:effectLst/>
                <a:latin typeface="+mn-lt"/>
                <a:ea typeface="+mn-ea"/>
                <a:cs typeface="+mn-cs"/>
              </a:rPr>
              <a:t>的变化可延伸至</a:t>
            </a:r>
            <a:r>
              <a:rPr lang="en-US" altLang="zh-CN" sz="2400" i="1" kern="1200" dirty="0" smtClean="0">
                <a:solidFill>
                  <a:schemeClr val="tx1"/>
                </a:solidFill>
                <a:effectLst/>
                <a:latin typeface="+mn-lt"/>
                <a:ea typeface="+mn-ea"/>
                <a:cs typeface="+mn-cs"/>
              </a:rPr>
              <a:t>TSI</a:t>
            </a:r>
            <a:r>
              <a:rPr lang="zh-CN" altLang="en-US" sz="2400" i="1" kern="1200" dirty="0" smtClean="0">
                <a:solidFill>
                  <a:schemeClr val="tx1"/>
                </a:solidFill>
                <a:effectLst/>
                <a:latin typeface="+mn-lt"/>
                <a:ea typeface="+mn-ea"/>
                <a:cs typeface="+mn-cs"/>
              </a:rPr>
              <a:t>及</a:t>
            </a:r>
            <a:r>
              <a:rPr lang="en-US" altLang="zh-CN" sz="2400" i="1" kern="1200" dirty="0" smtClean="0">
                <a:solidFill>
                  <a:schemeClr val="tx1"/>
                </a:solidFill>
                <a:effectLst/>
                <a:latin typeface="+mn-lt"/>
                <a:ea typeface="+mn-ea"/>
                <a:cs typeface="+mn-cs"/>
              </a:rPr>
              <a:t>OESI</a:t>
            </a:r>
            <a:r>
              <a:rPr lang="zh-CN" altLang="en-US" sz="2400" i="1" kern="1200" dirty="0" smtClean="0">
                <a:solidFill>
                  <a:schemeClr val="tx1"/>
                </a:solidFill>
                <a:effectLst/>
                <a:latin typeface="+mn-lt"/>
                <a:ea typeface="+mn-ea"/>
                <a:cs typeface="+mn-cs"/>
              </a:rPr>
              <a:t>，</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归一化的</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值及</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OESI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值均表明</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ABE</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具有更强的减弱基础燃料产烟趋势能力</a:t>
            </a:r>
            <a:endParaRPr lang="zh-CN" altLang="en-US"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56</a:t>
            </a:fld>
            <a:endParaRPr lang="zh-CN" altLang="en-US"/>
          </a:p>
        </p:txBody>
      </p:sp>
    </p:spTree>
    <p:extLst>
      <p:ext uri="{BB962C8B-B14F-4D97-AF65-F5344CB8AC3E}">
        <p14:creationId xmlns:p14="http://schemas.microsoft.com/office/powerpoint/2010/main" val="21870455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2400" i="1" kern="1200" dirty="0" smtClean="0">
                <a:solidFill>
                  <a:schemeClr val="tx1"/>
                </a:solidFill>
                <a:effectLst/>
                <a:latin typeface="+mn-lt"/>
                <a:ea typeface="+mn-ea"/>
                <a:cs typeface="+mn-cs"/>
              </a:rPr>
              <a:t>EPA</a:t>
            </a:r>
            <a:r>
              <a:rPr lang="zh-CN" altLang="en-US" sz="2400" i="1" kern="1200" dirty="0" smtClean="0">
                <a:solidFill>
                  <a:schemeClr val="tx1"/>
                </a:solidFill>
                <a:effectLst/>
                <a:latin typeface="+mn-lt"/>
                <a:ea typeface="+mn-ea"/>
                <a:cs typeface="+mn-cs"/>
              </a:rPr>
              <a:t>研究发现归一化的内燃机排放碳烟量与掺混生物燃料的百分比满足表达式：后续学者进一步研究验证</a:t>
            </a:r>
            <a:r>
              <a:rPr lang="en-US" altLang="zh-CN" sz="2400" i="1" kern="1200" dirty="0" smtClean="0">
                <a:solidFill>
                  <a:schemeClr val="tx1"/>
                </a:solidFill>
                <a:effectLst/>
                <a:latin typeface="+mn-lt"/>
                <a:ea typeface="+mn-ea"/>
                <a:cs typeface="+mn-cs"/>
              </a:rPr>
              <a:t>PM</a:t>
            </a:r>
            <a:r>
              <a:rPr lang="zh-CN" altLang="en-US" sz="2400" i="1" kern="1200" dirty="0" smtClean="0">
                <a:solidFill>
                  <a:schemeClr val="tx1"/>
                </a:solidFill>
                <a:effectLst/>
                <a:latin typeface="+mn-lt"/>
                <a:ea typeface="+mn-ea"/>
                <a:cs typeface="+mn-cs"/>
              </a:rPr>
              <a:t>的变化可延伸至</a:t>
            </a:r>
            <a:r>
              <a:rPr lang="en-US" altLang="zh-CN" sz="2400" i="1" kern="1200" dirty="0" smtClean="0">
                <a:solidFill>
                  <a:schemeClr val="tx1"/>
                </a:solidFill>
                <a:effectLst/>
                <a:latin typeface="+mn-lt"/>
                <a:ea typeface="+mn-ea"/>
                <a:cs typeface="+mn-cs"/>
              </a:rPr>
              <a:t>TSI</a:t>
            </a:r>
            <a:r>
              <a:rPr lang="zh-CN" altLang="en-US" sz="2400" i="1" kern="1200" dirty="0" smtClean="0">
                <a:solidFill>
                  <a:schemeClr val="tx1"/>
                </a:solidFill>
                <a:effectLst/>
                <a:latin typeface="+mn-lt"/>
                <a:ea typeface="+mn-ea"/>
                <a:cs typeface="+mn-cs"/>
              </a:rPr>
              <a:t>及</a:t>
            </a:r>
            <a:r>
              <a:rPr lang="en-US" altLang="zh-CN" sz="2400" i="1" kern="1200" dirty="0" smtClean="0">
                <a:solidFill>
                  <a:schemeClr val="tx1"/>
                </a:solidFill>
                <a:effectLst/>
                <a:latin typeface="+mn-lt"/>
                <a:ea typeface="+mn-ea"/>
                <a:cs typeface="+mn-cs"/>
              </a:rPr>
              <a:t>OESI</a:t>
            </a:r>
            <a:r>
              <a:rPr lang="zh-CN" altLang="en-US" sz="2400" i="1" kern="1200" dirty="0" smtClean="0">
                <a:solidFill>
                  <a:schemeClr val="tx1"/>
                </a:solidFill>
                <a:effectLst/>
                <a:latin typeface="+mn-lt"/>
                <a:ea typeface="+mn-ea"/>
                <a:cs typeface="+mn-cs"/>
              </a:rPr>
              <a:t>，</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归一化的</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值及</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OESI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值均表明</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ABE</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具有更强的减弱基础燃料产烟趋势能力</a:t>
            </a:r>
            <a:endParaRPr lang="zh-CN" altLang="en-US"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57</a:t>
            </a:fld>
            <a:endParaRPr lang="zh-CN" altLang="en-US"/>
          </a:p>
        </p:txBody>
      </p:sp>
    </p:spTree>
    <p:extLst>
      <p:ext uri="{BB962C8B-B14F-4D97-AF65-F5344CB8AC3E}">
        <p14:creationId xmlns:p14="http://schemas.microsoft.com/office/powerpoint/2010/main" val="8089747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2400" i="1" kern="1200" dirty="0" smtClean="0">
                <a:solidFill>
                  <a:schemeClr val="tx1"/>
                </a:solidFill>
                <a:effectLst/>
                <a:latin typeface="+mn-lt"/>
                <a:ea typeface="+mn-ea"/>
                <a:cs typeface="+mn-cs"/>
              </a:rPr>
              <a:t>EPA</a:t>
            </a:r>
            <a:r>
              <a:rPr lang="zh-CN" altLang="en-US" sz="2400" i="1" kern="1200" dirty="0" smtClean="0">
                <a:solidFill>
                  <a:schemeClr val="tx1"/>
                </a:solidFill>
                <a:effectLst/>
                <a:latin typeface="+mn-lt"/>
                <a:ea typeface="+mn-ea"/>
                <a:cs typeface="+mn-cs"/>
              </a:rPr>
              <a:t>研究发现归一化的内燃机排放碳烟量与掺混生物燃料的百分比满足表达式：后续学者进一步研究验证</a:t>
            </a:r>
            <a:r>
              <a:rPr lang="en-US" altLang="zh-CN" sz="2400" i="1" kern="1200" dirty="0" smtClean="0">
                <a:solidFill>
                  <a:schemeClr val="tx1"/>
                </a:solidFill>
                <a:effectLst/>
                <a:latin typeface="+mn-lt"/>
                <a:ea typeface="+mn-ea"/>
                <a:cs typeface="+mn-cs"/>
              </a:rPr>
              <a:t>PM</a:t>
            </a:r>
            <a:r>
              <a:rPr lang="zh-CN" altLang="en-US" sz="2400" i="1" kern="1200" dirty="0" smtClean="0">
                <a:solidFill>
                  <a:schemeClr val="tx1"/>
                </a:solidFill>
                <a:effectLst/>
                <a:latin typeface="+mn-lt"/>
                <a:ea typeface="+mn-ea"/>
                <a:cs typeface="+mn-cs"/>
              </a:rPr>
              <a:t>的变化可延伸至</a:t>
            </a:r>
            <a:r>
              <a:rPr lang="en-US" altLang="zh-CN" sz="2400" i="1" kern="1200" dirty="0" smtClean="0">
                <a:solidFill>
                  <a:schemeClr val="tx1"/>
                </a:solidFill>
                <a:effectLst/>
                <a:latin typeface="+mn-lt"/>
                <a:ea typeface="+mn-ea"/>
                <a:cs typeface="+mn-cs"/>
              </a:rPr>
              <a:t>TSI</a:t>
            </a:r>
            <a:r>
              <a:rPr lang="zh-CN" altLang="en-US" sz="2400" i="1" kern="1200" dirty="0" smtClean="0">
                <a:solidFill>
                  <a:schemeClr val="tx1"/>
                </a:solidFill>
                <a:effectLst/>
                <a:latin typeface="+mn-lt"/>
                <a:ea typeface="+mn-ea"/>
                <a:cs typeface="+mn-cs"/>
              </a:rPr>
              <a:t>及</a:t>
            </a:r>
            <a:r>
              <a:rPr lang="en-US" altLang="zh-CN" sz="2400" i="1" kern="1200" dirty="0" smtClean="0">
                <a:solidFill>
                  <a:schemeClr val="tx1"/>
                </a:solidFill>
                <a:effectLst/>
                <a:latin typeface="+mn-lt"/>
                <a:ea typeface="+mn-ea"/>
                <a:cs typeface="+mn-cs"/>
              </a:rPr>
              <a:t>OESI</a:t>
            </a:r>
            <a:r>
              <a:rPr lang="zh-CN" altLang="en-US" sz="2400" i="1" kern="1200" dirty="0" smtClean="0">
                <a:solidFill>
                  <a:schemeClr val="tx1"/>
                </a:solidFill>
                <a:effectLst/>
                <a:latin typeface="+mn-lt"/>
                <a:ea typeface="+mn-ea"/>
                <a:cs typeface="+mn-cs"/>
              </a:rPr>
              <a:t>，</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归一化的</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值及</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OESI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值均表明</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ABE</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具有更强的减弱基础燃料产烟趋势能力</a:t>
            </a:r>
            <a:endParaRPr lang="zh-CN" altLang="en-US"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58</a:t>
            </a:fld>
            <a:endParaRPr lang="zh-CN" altLang="en-US"/>
          </a:p>
        </p:txBody>
      </p:sp>
    </p:spTree>
    <p:extLst>
      <p:ext uri="{BB962C8B-B14F-4D97-AF65-F5344CB8AC3E}">
        <p14:creationId xmlns:p14="http://schemas.microsoft.com/office/powerpoint/2010/main" val="42426101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2400" i="1" kern="1200" dirty="0" smtClean="0">
                <a:solidFill>
                  <a:schemeClr val="tx1"/>
                </a:solidFill>
                <a:effectLst/>
                <a:latin typeface="+mn-lt"/>
                <a:ea typeface="+mn-ea"/>
                <a:cs typeface="+mn-cs"/>
              </a:rPr>
              <a:t>EPA</a:t>
            </a:r>
            <a:r>
              <a:rPr lang="zh-CN" altLang="en-US" sz="2400" i="1" kern="1200" dirty="0" smtClean="0">
                <a:solidFill>
                  <a:schemeClr val="tx1"/>
                </a:solidFill>
                <a:effectLst/>
                <a:latin typeface="+mn-lt"/>
                <a:ea typeface="+mn-ea"/>
                <a:cs typeface="+mn-cs"/>
              </a:rPr>
              <a:t>研究发现归一化的内燃机排放碳烟量与掺混生物燃料的百分比满足表达式：后续学者进一步研究验证</a:t>
            </a:r>
            <a:r>
              <a:rPr lang="en-US" altLang="zh-CN" sz="2400" i="1" kern="1200" dirty="0" smtClean="0">
                <a:solidFill>
                  <a:schemeClr val="tx1"/>
                </a:solidFill>
                <a:effectLst/>
                <a:latin typeface="+mn-lt"/>
                <a:ea typeface="+mn-ea"/>
                <a:cs typeface="+mn-cs"/>
              </a:rPr>
              <a:t>PM</a:t>
            </a:r>
            <a:r>
              <a:rPr lang="zh-CN" altLang="en-US" sz="2400" i="1" kern="1200" dirty="0" smtClean="0">
                <a:solidFill>
                  <a:schemeClr val="tx1"/>
                </a:solidFill>
                <a:effectLst/>
                <a:latin typeface="+mn-lt"/>
                <a:ea typeface="+mn-ea"/>
                <a:cs typeface="+mn-cs"/>
              </a:rPr>
              <a:t>的变化可延伸至</a:t>
            </a:r>
            <a:r>
              <a:rPr lang="en-US" altLang="zh-CN" sz="2400" i="1" kern="1200" dirty="0" smtClean="0">
                <a:solidFill>
                  <a:schemeClr val="tx1"/>
                </a:solidFill>
                <a:effectLst/>
                <a:latin typeface="+mn-lt"/>
                <a:ea typeface="+mn-ea"/>
                <a:cs typeface="+mn-cs"/>
              </a:rPr>
              <a:t>TSI</a:t>
            </a:r>
            <a:r>
              <a:rPr lang="zh-CN" altLang="en-US" sz="2400" i="1" kern="1200" dirty="0" smtClean="0">
                <a:solidFill>
                  <a:schemeClr val="tx1"/>
                </a:solidFill>
                <a:effectLst/>
                <a:latin typeface="+mn-lt"/>
                <a:ea typeface="+mn-ea"/>
                <a:cs typeface="+mn-cs"/>
              </a:rPr>
              <a:t>及</a:t>
            </a:r>
            <a:r>
              <a:rPr lang="en-US" altLang="zh-CN" sz="2400" i="1" kern="1200" dirty="0" smtClean="0">
                <a:solidFill>
                  <a:schemeClr val="tx1"/>
                </a:solidFill>
                <a:effectLst/>
                <a:latin typeface="+mn-lt"/>
                <a:ea typeface="+mn-ea"/>
                <a:cs typeface="+mn-cs"/>
              </a:rPr>
              <a:t>OESI</a:t>
            </a:r>
            <a:r>
              <a:rPr lang="zh-CN" altLang="en-US" sz="2400" i="1" kern="1200" dirty="0" smtClean="0">
                <a:solidFill>
                  <a:schemeClr val="tx1"/>
                </a:solidFill>
                <a:effectLst/>
                <a:latin typeface="+mn-lt"/>
                <a:ea typeface="+mn-ea"/>
                <a:cs typeface="+mn-cs"/>
              </a:rPr>
              <a:t>，</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归一化的</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值及</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OESI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值均表明</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ABE</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具有更强的减弱基础燃料产烟趋势能力</a:t>
            </a:r>
            <a:endParaRPr lang="zh-CN" altLang="en-US"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59</a:t>
            </a:fld>
            <a:endParaRPr lang="zh-CN" altLang="en-US"/>
          </a:p>
        </p:txBody>
      </p:sp>
    </p:spTree>
    <p:extLst>
      <p:ext uri="{BB962C8B-B14F-4D97-AF65-F5344CB8AC3E}">
        <p14:creationId xmlns:p14="http://schemas.microsoft.com/office/powerpoint/2010/main" val="9147549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2400" i="1" kern="1200" dirty="0" smtClean="0">
                <a:solidFill>
                  <a:schemeClr val="tx1"/>
                </a:solidFill>
                <a:effectLst/>
                <a:latin typeface="+mn-lt"/>
                <a:ea typeface="+mn-ea"/>
                <a:cs typeface="+mn-cs"/>
              </a:rPr>
              <a:t>EPA</a:t>
            </a:r>
            <a:r>
              <a:rPr lang="zh-CN" altLang="en-US" sz="2400" i="1" kern="1200" dirty="0" smtClean="0">
                <a:solidFill>
                  <a:schemeClr val="tx1"/>
                </a:solidFill>
                <a:effectLst/>
                <a:latin typeface="+mn-lt"/>
                <a:ea typeface="+mn-ea"/>
                <a:cs typeface="+mn-cs"/>
              </a:rPr>
              <a:t>研究发现归一化的内燃机排放碳烟量与掺混生物燃料的百分比满足表达式：后续学者进一步研究验证</a:t>
            </a:r>
            <a:r>
              <a:rPr lang="en-US" altLang="zh-CN" sz="2400" i="1" kern="1200" dirty="0" smtClean="0">
                <a:solidFill>
                  <a:schemeClr val="tx1"/>
                </a:solidFill>
                <a:effectLst/>
                <a:latin typeface="+mn-lt"/>
                <a:ea typeface="+mn-ea"/>
                <a:cs typeface="+mn-cs"/>
              </a:rPr>
              <a:t>PM</a:t>
            </a:r>
            <a:r>
              <a:rPr lang="zh-CN" altLang="en-US" sz="2400" i="1" kern="1200" dirty="0" smtClean="0">
                <a:solidFill>
                  <a:schemeClr val="tx1"/>
                </a:solidFill>
                <a:effectLst/>
                <a:latin typeface="+mn-lt"/>
                <a:ea typeface="+mn-ea"/>
                <a:cs typeface="+mn-cs"/>
              </a:rPr>
              <a:t>的变化可延伸至</a:t>
            </a:r>
            <a:r>
              <a:rPr lang="en-US" altLang="zh-CN" sz="2400" i="1" kern="1200" dirty="0" smtClean="0">
                <a:solidFill>
                  <a:schemeClr val="tx1"/>
                </a:solidFill>
                <a:effectLst/>
                <a:latin typeface="+mn-lt"/>
                <a:ea typeface="+mn-ea"/>
                <a:cs typeface="+mn-cs"/>
              </a:rPr>
              <a:t>TSI</a:t>
            </a:r>
            <a:r>
              <a:rPr lang="zh-CN" altLang="en-US" sz="2400" i="1" kern="1200" dirty="0" smtClean="0">
                <a:solidFill>
                  <a:schemeClr val="tx1"/>
                </a:solidFill>
                <a:effectLst/>
                <a:latin typeface="+mn-lt"/>
                <a:ea typeface="+mn-ea"/>
                <a:cs typeface="+mn-cs"/>
              </a:rPr>
              <a:t>及</a:t>
            </a:r>
            <a:r>
              <a:rPr lang="en-US" altLang="zh-CN" sz="2400" i="1" kern="1200" dirty="0" smtClean="0">
                <a:solidFill>
                  <a:schemeClr val="tx1"/>
                </a:solidFill>
                <a:effectLst/>
                <a:latin typeface="+mn-lt"/>
                <a:ea typeface="+mn-ea"/>
                <a:cs typeface="+mn-cs"/>
              </a:rPr>
              <a:t>OESI</a:t>
            </a:r>
            <a:r>
              <a:rPr lang="zh-CN" altLang="en-US" sz="2400" i="1" kern="1200" dirty="0" smtClean="0">
                <a:solidFill>
                  <a:schemeClr val="tx1"/>
                </a:solidFill>
                <a:effectLst/>
                <a:latin typeface="+mn-lt"/>
                <a:ea typeface="+mn-ea"/>
                <a:cs typeface="+mn-cs"/>
              </a:rPr>
              <a:t>，</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归一化的</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值及</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OESI</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值均表明</a:t>
            </a:r>
            <a:r>
              <a:rPr lang="en-US"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ABE</a:t>
            </a:r>
            <a:r>
              <a:rPr lang="zh-CN" altLang="zh-CN"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具有更强的减弱基础燃料产烟趋势能力</a:t>
            </a:r>
            <a:endParaRPr lang="zh-CN" altLang="en-US" sz="24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60</a:t>
            </a:fld>
            <a:endParaRPr lang="zh-CN" altLang="en-US"/>
          </a:p>
        </p:txBody>
      </p:sp>
    </p:spTree>
    <p:extLst>
      <p:ext uri="{BB962C8B-B14F-4D97-AF65-F5344CB8AC3E}">
        <p14:creationId xmlns:p14="http://schemas.microsoft.com/office/powerpoint/2010/main" val="149011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6</a:t>
            </a:fld>
            <a:endParaRPr lang="zh-CN" altLang="en-US"/>
          </a:p>
        </p:txBody>
      </p:sp>
    </p:spTree>
    <p:extLst>
      <p:ext uri="{BB962C8B-B14F-4D97-AF65-F5344CB8AC3E}">
        <p14:creationId xmlns:p14="http://schemas.microsoft.com/office/powerpoint/2010/main" val="3345461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61</a:t>
            </a:fld>
            <a:endParaRPr lang="zh-CN" altLang="en-US"/>
          </a:p>
        </p:txBody>
      </p:sp>
    </p:spTree>
    <p:extLst>
      <p:ext uri="{BB962C8B-B14F-4D97-AF65-F5344CB8AC3E}">
        <p14:creationId xmlns:p14="http://schemas.microsoft.com/office/powerpoint/2010/main" val="31418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endParaRPr lang="zh-CN" altLang="en-US" dirty="0" smtClean="0"/>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62</a:t>
            </a:fld>
            <a:endParaRPr lang="zh-CN" altLang="en-US" smtClean="0"/>
          </a:p>
        </p:txBody>
      </p:sp>
    </p:spTree>
    <p:extLst>
      <p:ext uri="{BB962C8B-B14F-4D97-AF65-F5344CB8AC3E}">
        <p14:creationId xmlns:p14="http://schemas.microsoft.com/office/powerpoint/2010/main" val="8090215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ln/>
        </p:spPr>
        <p:txBody>
          <a:bodyPr/>
          <a:lstStyle/>
          <a:p>
            <a:endParaRPr lang="zh-CN" altLang="en-US" dirty="0" smtClean="0"/>
          </a:p>
        </p:txBody>
      </p:sp>
      <p:sp>
        <p:nvSpPr>
          <p:cNvPr id="27652" name="灯片编号占位符 3"/>
          <p:cNvSpPr>
            <a:spLocks noGrp="1"/>
          </p:cNvSpPr>
          <p:nvPr>
            <p:ph type="sldNum" sz="quarter" idx="5"/>
          </p:nvPr>
        </p:nvSpPr>
        <p:spPr>
          <a:noFill/>
        </p:spPr>
        <p:txBody>
          <a:bodyPr/>
          <a:lstStyle/>
          <a:p>
            <a:fld id="{55ABABDB-0DE8-4BAE-B62F-E033A67E4F8D}" type="slidenum">
              <a:rPr lang="zh-CN" altLang="en-US" smtClean="0"/>
              <a:pPr/>
              <a:t>65</a:t>
            </a:fld>
            <a:endParaRPr lang="zh-CN" altLang="en-US" smtClean="0"/>
          </a:p>
        </p:txBody>
      </p:sp>
    </p:spTree>
    <p:extLst>
      <p:ext uri="{BB962C8B-B14F-4D97-AF65-F5344CB8AC3E}">
        <p14:creationId xmlns:p14="http://schemas.microsoft.com/office/powerpoint/2010/main" val="2697966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66</a:t>
            </a:fld>
            <a:endParaRPr lang="zh-CN" altLang="en-US"/>
          </a:p>
        </p:txBody>
      </p:sp>
    </p:spTree>
    <p:extLst>
      <p:ext uri="{BB962C8B-B14F-4D97-AF65-F5344CB8AC3E}">
        <p14:creationId xmlns:p14="http://schemas.microsoft.com/office/powerpoint/2010/main" val="904199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我的报告到此结束，敬请各位老师、同学批评指正，谢谢！</a:t>
            </a:r>
            <a:endParaRPr lang="zh-CN" altLang="en-US" dirty="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67</a:t>
            </a:fld>
            <a:endParaRPr lang="zh-CN" altLang="en-US"/>
          </a:p>
        </p:txBody>
      </p:sp>
    </p:spTree>
    <p:extLst>
      <p:ext uri="{BB962C8B-B14F-4D97-AF65-F5344CB8AC3E}">
        <p14:creationId xmlns:p14="http://schemas.microsoft.com/office/powerpoint/2010/main" val="2917505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7</a:t>
            </a:fld>
            <a:endParaRPr lang="zh-CN" altLang="en-US"/>
          </a:p>
        </p:txBody>
      </p:sp>
    </p:spTree>
    <p:extLst>
      <p:ext uri="{BB962C8B-B14F-4D97-AF65-F5344CB8AC3E}">
        <p14:creationId xmlns:p14="http://schemas.microsoft.com/office/powerpoint/2010/main" val="111844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8</a:t>
            </a:fld>
            <a:endParaRPr lang="zh-CN" altLang="en-US"/>
          </a:p>
        </p:txBody>
      </p:sp>
    </p:spTree>
    <p:extLst>
      <p:ext uri="{BB962C8B-B14F-4D97-AF65-F5344CB8AC3E}">
        <p14:creationId xmlns:p14="http://schemas.microsoft.com/office/powerpoint/2010/main" val="285553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近年来，大气污染严重，雾霾天气的频发，使其已经成为中国当前不容忽视的且亟需解决的重大民生问题</a:t>
            </a:r>
          </a:p>
        </p:txBody>
      </p:sp>
      <p:sp>
        <p:nvSpPr>
          <p:cNvPr id="4" name="灯片编号占位符 3"/>
          <p:cNvSpPr>
            <a:spLocks noGrp="1"/>
          </p:cNvSpPr>
          <p:nvPr>
            <p:ph type="sldNum" sz="quarter" idx="10"/>
          </p:nvPr>
        </p:nvSpPr>
        <p:spPr/>
        <p:txBody>
          <a:bodyPr/>
          <a:lstStyle/>
          <a:p>
            <a:pPr>
              <a:defRPr/>
            </a:pPr>
            <a:fld id="{42742F39-EAA9-40EC-8E58-28E54DD63034}" type="slidenum">
              <a:rPr lang="zh-CN" altLang="en-US" smtClean="0"/>
              <a:pPr>
                <a:defRPr/>
              </a:pPr>
              <a:t>9</a:t>
            </a:fld>
            <a:endParaRPr lang="zh-CN" altLang="en-US"/>
          </a:p>
        </p:txBody>
      </p:sp>
    </p:spTree>
    <p:extLst>
      <p:ext uri="{BB962C8B-B14F-4D97-AF65-F5344CB8AC3E}">
        <p14:creationId xmlns:p14="http://schemas.microsoft.com/office/powerpoint/2010/main" val="311363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auto">
              <a:spcBef>
                <a:spcPts val="0"/>
              </a:spcBef>
              <a:spcAft>
                <a:spcPts val="0"/>
              </a:spcAft>
              <a:defRPr/>
            </a:pPr>
            <a:endParaRPr lang="zh-CN" altLang="en-US">
              <a:latin typeface="+mn-lt"/>
              <a:ea typeface="+mn-ea"/>
              <a:cs typeface="+mn-cs"/>
            </a:endParaRP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p:spPr>
        <p:txBody>
          <a:bodyPr/>
          <a:lstStyle/>
          <a:p>
            <a:pPr fontAlgn="auto">
              <a:spcBef>
                <a:spcPts val="0"/>
              </a:spcBef>
              <a:spcAft>
                <a:spcPts val="0"/>
              </a:spcAft>
              <a:defRPr/>
            </a:pPr>
            <a:endParaRPr lang="zh-CN" altLang="en-US">
              <a:latin typeface="+mn-lt"/>
              <a:ea typeface="+mn-ea"/>
              <a:cs typeface="+mn-cs"/>
            </a:endParaRPr>
          </a:p>
        </p:txBody>
      </p:sp>
      <p:sp>
        <p:nvSpPr>
          <p:cNvPr id="6" name="矩形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8434" name="Rectangle 2"/>
          <p:cNvSpPr>
            <a:spLocks noGrp="1" noChangeArrowheads="1"/>
          </p:cNvSpPr>
          <p:nvPr>
            <p:ph type="ctrTitle"/>
          </p:nvPr>
        </p:nvSpPr>
        <p:spPr>
          <a:xfrm>
            <a:off x="914400" y="1524000"/>
            <a:ext cx="7623175" cy="1752600"/>
          </a:xfrm>
          <a:prstGeom prst="rect">
            <a:avLst/>
          </a:prstGeom>
        </p:spPr>
        <p:txBody>
          <a:bodyPr/>
          <a:lstStyle>
            <a:lvl1pPr>
              <a:defRPr sz="5000" b="1">
                <a:effectLst>
                  <a:outerShdw blurRad="38100" dist="38100" dir="2700000" algn="tl">
                    <a:srgbClr val="000000">
                      <a:alpha val="43137"/>
                    </a:srgbClr>
                  </a:outerShdw>
                </a:effectLst>
              </a:defRPr>
            </a:lvl1pPr>
          </a:lstStyle>
          <a:p>
            <a:r>
              <a:rPr lang="zh-CN" altLang="en-US"/>
              <a:t>单击此处编辑母版标题样式</a:t>
            </a:r>
          </a:p>
        </p:txBody>
      </p:sp>
      <p:sp>
        <p:nvSpPr>
          <p:cNvPr id="18435"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3000">
                <a:latin typeface="+mj-ea"/>
                <a:ea typeface="+mj-ea"/>
              </a:defRPr>
            </a:lvl1pPr>
          </a:lstStyle>
          <a:p>
            <a:r>
              <a:rPr lang="zh-CN" altLang="en-US"/>
              <a:t>单击此处编辑母版副标题样式</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Rectangle 5"/>
          <p:cNvSpPr txBox="1">
            <a:spLocks noChangeArrowheads="1"/>
          </p:cNvSpPr>
          <p:nvPr userDrawn="1"/>
        </p:nvSpPr>
        <p:spPr>
          <a:xfrm>
            <a:off x="6072188" y="6434138"/>
            <a:ext cx="2895600" cy="257175"/>
          </a:xfrm>
          <a:prstGeom prst="rect">
            <a:avLst/>
          </a:prstGeom>
        </p:spPr>
        <p:txBody>
          <a:bodyPr/>
          <a:lstStyle>
            <a:defPPr>
              <a:defRPr lang="zh-CN"/>
            </a:defPPr>
            <a:lvl1pPr algn="r" rtl="0" fontAlgn="base">
              <a:spcBef>
                <a:spcPct val="0"/>
              </a:spcBef>
              <a:spcAft>
                <a:spcPct val="0"/>
              </a:spcAft>
              <a:defRPr sz="1600" kern="1200">
                <a:solidFill>
                  <a:srgbClr val="002060"/>
                </a:solidFill>
                <a:latin typeface="Segoe UI Light"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F1AF884A-433A-4E40-9BAD-4234C9791923}" type="slidenum">
              <a:rPr lang="en-US" altLang="zh-CN" smtClean="0"/>
              <a:pPr>
                <a:defRPr/>
              </a:pPr>
              <a:t>‹#›</a:t>
            </a:fld>
            <a:endParaRPr lang="en-US" altLang="zh-CN" dirty="0"/>
          </a:p>
        </p:txBody>
      </p:sp>
      <p:sp>
        <p:nvSpPr>
          <p:cNvPr id="2" name="标题 1"/>
          <p:cNvSpPr>
            <a:spLocks noGrp="1"/>
          </p:cNvSpPr>
          <p:nvPr>
            <p:ph type="title"/>
          </p:nvPr>
        </p:nvSpPr>
        <p:spPr>
          <a:xfrm>
            <a:off x="468312" y="631825"/>
            <a:ext cx="8247091" cy="58259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
        <p:nvSpPr>
          <p:cNvPr id="6" name="页脚占位符 4"/>
          <p:cNvSpPr>
            <a:spLocks noGrp="1"/>
          </p:cNvSpPr>
          <p:nvPr>
            <p:ph type="ftr" sz="quarter" idx="11"/>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4" name="Rectangle 5"/>
          <p:cNvSpPr txBox="1">
            <a:spLocks noChangeArrowheads="1"/>
          </p:cNvSpPr>
          <p:nvPr userDrawn="1"/>
        </p:nvSpPr>
        <p:spPr>
          <a:xfrm>
            <a:off x="6072188" y="6434138"/>
            <a:ext cx="2895600" cy="257175"/>
          </a:xfrm>
          <a:prstGeom prst="rect">
            <a:avLst/>
          </a:prstGeom>
        </p:spPr>
        <p:txBody>
          <a:bodyPr/>
          <a:lstStyle>
            <a:defPPr>
              <a:defRPr lang="zh-CN"/>
            </a:defPPr>
            <a:lvl1pPr algn="r" rtl="0" fontAlgn="base">
              <a:spcBef>
                <a:spcPct val="0"/>
              </a:spcBef>
              <a:spcAft>
                <a:spcPct val="0"/>
              </a:spcAft>
              <a:defRPr sz="1600" kern="1200">
                <a:solidFill>
                  <a:srgbClr val="002060"/>
                </a:solidFill>
                <a:latin typeface="Segoe UI Light"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275A8E8C-374F-45AD-BAB2-1D3264AE409C}" type="slidenum">
              <a:rPr lang="en-US" altLang="zh-CN" smtClean="0"/>
              <a:pPr>
                <a:defRPr/>
              </a:pPr>
              <a:t>‹#›</a:t>
            </a:fld>
            <a:endParaRPr lang="en-US" altLang="zh-CN" dirty="0"/>
          </a:p>
        </p:txBody>
      </p:sp>
      <p:sp>
        <p:nvSpPr>
          <p:cNvPr id="2" name="竖排标题 1"/>
          <p:cNvSpPr>
            <a:spLocks noGrp="1"/>
          </p:cNvSpPr>
          <p:nvPr>
            <p:ph type="title" orient="vert"/>
          </p:nvPr>
        </p:nvSpPr>
        <p:spPr>
          <a:xfrm>
            <a:off x="6784975" y="631825"/>
            <a:ext cx="2108200" cy="57499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631825"/>
            <a:ext cx="6175375" cy="57499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
        <p:nvSpPr>
          <p:cNvPr id="6" name="页脚占位符 4"/>
          <p:cNvSpPr>
            <a:spLocks noGrp="1"/>
          </p:cNvSpPr>
          <p:nvPr>
            <p:ph type="ftr" sz="quarter" idx="11"/>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8904" y="219058"/>
            <a:ext cx="8229600" cy="852488"/>
          </a:xfrm>
          <a:prstGeom prst="rect">
            <a:avLst/>
          </a:prstGeom>
        </p:spPr>
        <p:txBody>
          <a:bodyPr/>
          <a:lstStyle>
            <a:lvl1pPr>
              <a:defRPr sz="3600" baseline="0">
                <a:solidFill>
                  <a:schemeClr val="bg1"/>
                </a:solidFill>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285720" y="1285861"/>
            <a:ext cx="8607455" cy="5095890"/>
          </a:xfrm>
        </p:spPr>
        <p:txBody>
          <a:bodyPr/>
          <a:lstStyle/>
          <a:p>
            <a:pPr lvl="0"/>
            <a:endParaRPr lang="zh-CN" altLang="en-US" noProof="0" smtClean="0"/>
          </a:p>
        </p:txBody>
      </p:sp>
      <p:sp>
        <p:nvSpPr>
          <p:cNvPr id="4" name="日期占位符 3"/>
          <p:cNvSpPr>
            <a:spLocks noGrp="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5" name="Rectangle 5"/>
          <p:cNvSpPr txBox="1">
            <a:spLocks noChangeArrowheads="1"/>
          </p:cNvSpPr>
          <p:nvPr userDrawn="1"/>
        </p:nvSpPr>
        <p:spPr>
          <a:xfrm>
            <a:off x="6072188" y="6434138"/>
            <a:ext cx="2895600" cy="257175"/>
          </a:xfrm>
          <a:prstGeom prst="rect">
            <a:avLst/>
          </a:prstGeom>
        </p:spPr>
        <p:txBody>
          <a:bodyPr/>
          <a:lstStyle>
            <a:defPPr>
              <a:defRPr lang="zh-CN"/>
            </a:defPPr>
            <a:lvl1pPr algn="r" rtl="0" fontAlgn="base">
              <a:spcBef>
                <a:spcPct val="0"/>
              </a:spcBef>
              <a:spcAft>
                <a:spcPct val="0"/>
              </a:spcAft>
              <a:defRPr sz="1600" kern="1200">
                <a:solidFill>
                  <a:srgbClr val="002060"/>
                </a:solidFill>
                <a:latin typeface="Segoe UI Light"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5E26FD5E-601D-44D7-8F8F-A7A4D42F061B}" type="slidenum">
              <a:rPr lang="en-US" altLang="zh-CN" smtClean="0"/>
              <a:pPr>
                <a:defRPr/>
              </a:pPr>
              <a:t>‹#›</a:t>
            </a:fld>
            <a:endParaRPr lang="en-US" altLang="zh-CN" dirty="0"/>
          </a:p>
        </p:txBody>
      </p:sp>
      <p:sp>
        <p:nvSpPr>
          <p:cNvPr id="2" name="标题 1"/>
          <p:cNvSpPr>
            <a:spLocks noGrp="1"/>
          </p:cNvSpPr>
          <p:nvPr>
            <p:ph type="title"/>
          </p:nvPr>
        </p:nvSpPr>
        <p:spPr>
          <a:xfrm>
            <a:off x="468313" y="631825"/>
            <a:ext cx="8229600" cy="852488"/>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484313"/>
            <a:ext cx="8435975" cy="2371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4008438"/>
            <a:ext cx="8435975" cy="2373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4"/>
          <p:cNvSpPr>
            <a:spLocks noGrp="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
        <p:nvSpPr>
          <p:cNvPr id="7" name="页脚占位符 5"/>
          <p:cNvSpPr>
            <a:spLocks noGrp="1"/>
          </p:cNvSpPr>
          <p:nvPr>
            <p:ph type="ftr" sz="quarter" idx="11"/>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5" name="矩形 7"/>
          <p:cNvSpPr/>
          <p:nvPr userDrawn="1"/>
        </p:nvSpPr>
        <p:spPr>
          <a:xfrm flipV="1">
            <a:off x="-36513" y="6350000"/>
            <a:ext cx="9180513" cy="539750"/>
          </a:xfrm>
          <a:prstGeom prst="rect">
            <a:avLst/>
          </a:prstGeom>
          <a:solidFill>
            <a:schemeClr val="tx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标注 8"/>
          <p:cNvSpPr/>
          <p:nvPr userDrawn="1"/>
        </p:nvSpPr>
        <p:spPr>
          <a:xfrm>
            <a:off x="1547664" y="6349852"/>
            <a:ext cx="1853952" cy="540000"/>
          </a:xfrm>
          <a:prstGeom prst="wedgeRectCallout">
            <a:avLst>
              <a:gd name="adj1" fmla="val -16417"/>
              <a:gd name="adj2" fmla="val -79475"/>
            </a:avLst>
          </a:prstGeom>
          <a:solidFill>
            <a:schemeClr val="bg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500" spc="300" dirty="0">
                <a:solidFill>
                  <a:schemeClr val="tx2">
                    <a:lumMod val="60000"/>
                    <a:lumOff val="40000"/>
                  </a:schemeClr>
                </a:solidFill>
                <a:latin typeface="方正大标宋简体" pitchFamily="2" charset="-122"/>
                <a:ea typeface="方正大标宋简体" pitchFamily="2" charset="-122"/>
              </a:rPr>
              <a:t>实验结果</a:t>
            </a:r>
          </a:p>
        </p:txBody>
      </p:sp>
      <p:cxnSp>
        <p:nvCxnSpPr>
          <p:cNvPr id="7" name="直接连接符 9"/>
          <p:cNvCxnSpPr/>
          <p:nvPr userDrawn="1"/>
        </p:nvCxnSpPr>
        <p:spPr>
          <a:xfrm>
            <a:off x="395288" y="908050"/>
            <a:ext cx="2089150"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half" idx="1"/>
          </p:nvPr>
        </p:nvSpPr>
        <p:spPr>
          <a:xfrm>
            <a:off x="457200" y="1052736"/>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52736"/>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E2B9F831-8ABF-4196-9099-A5680852770E}" type="datetimeFigureOut">
              <a:rPr lang="zh-CN" altLang="en-US"/>
              <a:pPr>
                <a:defRPr/>
              </a:pPr>
              <a:t>2020/12/28</a:t>
            </a:fld>
            <a:endParaRPr lang="zh-CN" altLang="en-US"/>
          </a:p>
        </p:txBody>
      </p:sp>
      <p:sp>
        <p:nvSpPr>
          <p:cNvPr id="9" name="页脚占位符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p>
        </p:txBody>
      </p:sp>
      <p:sp>
        <p:nvSpPr>
          <p:cNvPr id="10"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33FB75E4-5EA9-42C2-BF5C-80A6D6A2D55F}"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两栏内容">
    <p:spTree>
      <p:nvGrpSpPr>
        <p:cNvPr id="1" name=""/>
        <p:cNvGrpSpPr/>
        <p:nvPr/>
      </p:nvGrpSpPr>
      <p:grpSpPr>
        <a:xfrm>
          <a:off x="0" y="0"/>
          <a:ext cx="0" cy="0"/>
          <a:chOff x="0" y="0"/>
          <a:chExt cx="0" cy="0"/>
        </a:xfrm>
      </p:grpSpPr>
      <p:sp>
        <p:nvSpPr>
          <p:cNvPr id="5" name="矩形 7"/>
          <p:cNvSpPr/>
          <p:nvPr userDrawn="1"/>
        </p:nvSpPr>
        <p:spPr>
          <a:xfrm flipV="1">
            <a:off x="-36513" y="6350000"/>
            <a:ext cx="9180513" cy="539750"/>
          </a:xfrm>
          <a:prstGeom prst="rect">
            <a:avLst/>
          </a:prstGeom>
          <a:solidFill>
            <a:schemeClr val="tx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标注 8"/>
          <p:cNvSpPr/>
          <p:nvPr userDrawn="1"/>
        </p:nvSpPr>
        <p:spPr>
          <a:xfrm>
            <a:off x="1547664" y="6349852"/>
            <a:ext cx="1853952" cy="540000"/>
          </a:xfrm>
          <a:prstGeom prst="wedgeRectCallout">
            <a:avLst>
              <a:gd name="adj1" fmla="val -16417"/>
              <a:gd name="adj2" fmla="val -79475"/>
            </a:avLst>
          </a:prstGeom>
          <a:solidFill>
            <a:schemeClr val="bg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500" spc="300" dirty="0">
                <a:solidFill>
                  <a:schemeClr val="tx2">
                    <a:lumMod val="60000"/>
                    <a:lumOff val="40000"/>
                  </a:schemeClr>
                </a:solidFill>
                <a:latin typeface="方正大标宋简体" pitchFamily="2" charset="-122"/>
                <a:ea typeface="方正大标宋简体" pitchFamily="2" charset="-122"/>
              </a:rPr>
              <a:t>实验结果</a:t>
            </a:r>
          </a:p>
        </p:txBody>
      </p:sp>
      <p:cxnSp>
        <p:nvCxnSpPr>
          <p:cNvPr id="7" name="直接连接符 9"/>
          <p:cNvCxnSpPr/>
          <p:nvPr userDrawn="1"/>
        </p:nvCxnSpPr>
        <p:spPr>
          <a:xfrm>
            <a:off x="395288" y="908050"/>
            <a:ext cx="2089150"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half" idx="1"/>
          </p:nvPr>
        </p:nvSpPr>
        <p:spPr>
          <a:xfrm>
            <a:off x="457200" y="1052736"/>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52736"/>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281D76A1-C6C1-42B9-8040-E2A8431D6581}" type="datetimeFigureOut">
              <a:rPr lang="zh-CN" altLang="en-US"/>
              <a:pPr>
                <a:defRPr/>
              </a:pPr>
              <a:t>2020/12/28</a:t>
            </a:fld>
            <a:endParaRPr lang="zh-CN" altLang="en-US"/>
          </a:p>
        </p:txBody>
      </p:sp>
      <p:sp>
        <p:nvSpPr>
          <p:cNvPr id="9" name="页脚占位符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p>
        </p:txBody>
      </p:sp>
      <p:sp>
        <p:nvSpPr>
          <p:cNvPr id="10"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EE62D104-EB3B-418E-9FA7-8DF97AFB7982}"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两栏内容">
    <p:spTree>
      <p:nvGrpSpPr>
        <p:cNvPr id="1" name=""/>
        <p:cNvGrpSpPr/>
        <p:nvPr/>
      </p:nvGrpSpPr>
      <p:grpSpPr>
        <a:xfrm>
          <a:off x="0" y="0"/>
          <a:ext cx="0" cy="0"/>
          <a:chOff x="0" y="0"/>
          <a:chExt cx="0" cy="0"/>
        </a:xfrm>
      </p:grpSpPr>
      <p:sp>
        <p:nvSpPr>
          <p:cNvPr id="5" name="矩形 7"/>
          <p:cNvSpPr/>
          <p:nvPr userDrawn="1"/>
        </p:nvSpPr>
        <p:spPr>
          <a:xfrm flipV="1">
            <a:off x="-36513" y="6350000"/>
            <a:ext cx="9180513" cy="539750"/>
          </a:xfrm>
          <a:prstGeom prst="rect">
            <a:avLst/>
          </a:prstGeom>
          <a:solidFill>
            <a:schemeClr val="tx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标注 8"/>
          <p:cNvSpPr/>
          <p:nvPr userDrawn="1"/>
        </p:nvSpPr>
        <p:spPr>
          <a:xfrm>
            <a:off x="1547664" y="6349852"/>
            <a:ext cx="1853952" cy="540000"/>
          </a:xfrm>
          <a:prstGeom prst="wedgeRectCallout">
            <a:avLst>
              <a:gd name="adj1" fmla="val -16417"/>
              <a:gd name="adj2" fmla="val -79475"/>
            </a:avLst>
          </a:prstGeom>
          <a:solidFill>
            <a:schemeClr val="bg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500" spc="300" dirty="0">
                <a:solidFill>
                  <a:schemeClr val="tx2">
                    <a:lumMod val="60000"/>
                    <a:lumOff val="40000"/>
                  </a:schemeClr>
                </a:solidFill>
                <a:latin typeface="方正大标宋简体" pitchFamily="2" charset="-122"/>
                <a:ea typeface="方正大标宋简体" pitchFamily="2" charset="-122"/>
              </a:rPr>
              <a:t>实验结果</a:t>
            </a:r>
          </a:p>
        </p:txBody>
      </p:sp>
      <p:cxnSp>
        <p:nvCxnSpPr>
          <p:cNvPr id="7" name="直接连接符 9"/>
          <p:cNvCxnSpPr/>
          <p:nvPr userDrawn="1"/>
        </p:nvCxnSpPr>
        <p:spPr>
          <a:xfrm>
            <a:off x="395288" y="908050"/>
            <a:ext cx="2089150"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half" idx="1"/>
          </p:nvPr>
        </p:nvSpPr>
        <p:spPr>
          <a:xfrm>
            <a:off x="457200" y="1052736"/>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52736"/>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0DC019FA-7103-4660-99BC-86A8AB5396F2}" type="datetimeFigureOut">
              <a:rPr lang="zh-CN" altLang="en-US"/>
              <a:pPr>
                <a:defRPr/>
              </a:pPr>
              <a:t>2020/12/28</a:t>
            </a:fld>
            <a:endParaRPr lang="zh-CN" altLang="en-US"/>
          </a:p>
        </p:txBody>
      </p:sp>
      <p:sp>
        <p:nvSpPr>
          <p:cNvPr id="9" name="页脚占位符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p>
        </p:txBody>
      </p:sp>
      <p:sp>
        <p:nvSpPr>
          <p:cNvPr id="10" name="灯片编号占位符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DEBEA0D2-DF4D-4A08-B586-D908BE25AE8A}"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1896046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9592" y="188640"/>
            <a:ext cx="7599019" cy="582597"/>
          </a:xfrm>
          <a:prstGeom prst="rect">
            <a:avLst/>
          </a:prstGeom>
        </p:spPr>
        <p:txBody>
          <a:bodyPr/>
          <a:lstStyle>
            <a:lvl1pPr indent="0" algn="l">
              <a:defRPr sz="3600" b="0" kern="0" spc="200" baseline="0">
                <a:solidFill>
                  <a:schemeClr val="bg1"/>
                </a:solidFill>
                <a:effectLst/>
                <a:latin typeface="Calibri" panose="020F0502020204030204" pitchFamily="34" charset="0"/>
                <a:ea typeface="黑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188" y="1124744"/>
            <a:ext cx="8535987" cy="5400599"/>
          </a:xfrm>
        </p:spPr>
        <p:txBody>
          <a:bodyPr/>
          <a:lstStyle>
            <a:lvl1pPr marL="457200" indent="-457200" fontAlgn="ctr">
              <a:buClr>
                <a:schemeClr val="accent3">
                  <a:lumMod val="50000"/>
                </a:schemeClr>
              </a:buClr>
              <a:buSzPct val="85000"/>
              <a:buFont typeface="Wingdings" pitchFamily="2" charset="2"/>
              <a:buChar char=""/>
              <a:defRPr sz="2800" spc="0" baseline="0">
                <a:latin typeface="Calibri" panose="020F0502020204030204" pitchFamily="34" charset="0"/>
                <a:ea typeface="黑体" panose="02010609060101010101" pitchFamily="49" charset="-122"/>
              </a:defRPr>
            </a:lvl1pPr>
            <a:lvl2pPr fontAlgn="ctr">
              <a:buClr>
                <a:schemeClr val="accent3">
                  <a:lumMod val="50000"/>
                </a:schemeClr>
              </a:buClr>
              <a:defRPr sz="2400" spc="0" baseline="0">
                <a:latin typeface="Calibri" panose="020F0502020204030204" pitchFamily="34" charset="0"/>
                <a:ea typeface="黑体" panose="02010609060101010101" pitchFamily="49" charset="-122"/>
              </a:defRPr>
            </a:lvl2pPr>
            <a:lvl3pPr fontAlgn="ctr">
              <a:buClr>
                <a:schemeClr val="accent3">
                  <a:lumMod val="50000"/>
                </a:schemeClr>
              </a:buClr>
              <a:defRPr sz="2400" spc="100" baseline="0">
                <a:latin typeface="Calibri" panose="020F0502020204030204" pitchFamily="34" charset="0"/>
                <a:ea typeface="黑体" panose="02010609060101010101" pitchFamily="49" charset="-122"/>
              </a:defRPr>
            </a:lvl3pPr>
            <a:lvl4pPr fontAlgn="ctr">
              <a:defRPr sz="2200" baseline="0">
                <a:latin typeface="Calibri" panose="020F0502020204030204" pitchFamily="34" charset="0"/>
                <a:ea typeface="黑体" panose="02010609060101010101" pitchFamily="49" charset="-122"/>
              </a:defRPr>
            </a:lvl4pPr>
            <a:lvl5pPr fontAlgn="ctr">
              <a:defRPr>
                <a:latin typeface="Calibri" panose="020F0502020204030204" pitchFamily="34" charset="0"/>
                <a:ea typeface="黑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223825798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248544259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375732861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303527738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2125854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130288155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99474108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286898557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394586703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30D3A48-D279-42E3-89F8-149BCE618FC9}" type="datetimeFigureOut">
              <a:rPr lang="zh-CN" altLang="en-US" smtClean="0"/>
              <a:t>2020/12/28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26343210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Rectangle 5"/>
          <p:cNvSpPr txBox="1">
            <a:spLocks noChangeArrowheads="1"/>
          </p:cNvSpPr>
          <p:nvPr userDrawn="1"/>
        </p:nvSpPr>
        <p:spPr>
          <a:xfrm>
            <a:off x="6072188" y="6434138"/>
            <a:ext cx="2895600" cy="257175"/>
          </a:xfrm>
          <a:prstGeom prst="rect">
            <a:avLst/>
          </a:prstGeom>
        </p:spPr>
        <p:txBody>
          <a:bodyPr/>
          <a:lstStyle>
            <a:defPPr>
              <a:defRPr lang="zh-CN"/>
            </a:defPPr>
            <a:lvl1pPr algn="r" rtl="0" fontAlgn="base">
              <a:spcBef>
                <a:spcPct val="0"/>
              </a:spcBef>
              <a:spcAft>
                <a:spcPct val="0"/>
              </a:spcAft>
              <a:defRPr sz="1600" kern="1200">
                <a:solidFill>
                  <a:srgbClr val="002060"/>
                </a:solidFill>
                <a:latin typeface="Segoe UI Light"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245D565C-6EE1-46A2-A3A5-2A8DD5218171}" type="slidenum">
              <a:rPr lang="en-US" altLang="zh-CN" smtClean="0"/>
              <a:pPr>
                <a:defRPr/>
              </a:pPr>
              <a:t>‹#›</a:t>
            </a:fld>
            <a:endParaRPr lang="en-US" altLang="zh-CN" dirty="0"/>
          </a:p>
        </p:txBody>
      </p:sp>
      <p:sp>
        <p:nvSpPr>
          <p:cNvPr id="2" name="标题 1"/>
          <p:cNvSpPr>
            <a:spLocks noGrp="1"/>
          </p:cNvSpPr>
          <p:nvPr>
            <p:ph type="title"/>
          </p:nvPr>
        </p:nvSpPr>
        <p:spPr>
          <a:xfrm>
            <a:off x="722313" y="4406900"/>
            <a:ext cx="7772400" cy="1362075"/>
          </a:xfrm>
          <a:prstGeom prst="rect">
            <a:avLst/>
          </a:prstGeom>
        </p:spPr>
        <p:txBody>
          <a:bodyPr/>
          <a:lstStyle>
            <a:lvl1pPr algn="l">
              <a:defRPr sz="4000" b="1" cap="all" baseline="0">
                <a:latin typeface="Arial Unicode MS" panose="020B0604020202020204" pitchFamily="34"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smtClean="0"/>
              <a:t>单击此处编辑母版文本样式</a:t>
            </a:r>
          </a:p>
        </p:txBody>
      </p:sp>
      <p:sp>
        <p:nvSpPr>
          <p:cNvPr id="5" name="Rectangle 5"/>
          <p:cNvSpPr>
            <a:spLocks noGrp="1" noChangeArrowheads="1"/>
          </p:cNvSpPr>
          <p:nvPr>
            <p:ph type="ftr" sz="quarter" idx="10"/>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Rectangle 5"/>
          <p:cNvSpPr txBox="1">
            <a:spLocks noChangeArrowheads="1"/>
          </p:cNvSpPr>
          <p:nvPr userDrawn="1"/>
        </p:nvSpPr>
        <p:spPr>
          <a:xfrm>
            <a:off x="6072188" y="6434138"/>
            <a:ext cx="2895600" cy="257175"/>
          </a:xfrm>
          <a:prstGeom prst="rect">
            <a:avLst/>
          </a:prstGeom>
        </p:spPr>
        <p:txBody>
          <a:bodyPr/>
          <a:lstStyle>
            <a:defPPr>
              <a:defRPr lang="zh-CN"/>
            </a:defPPr>
            <a:lvl1pPr algn="r" rtl="0" fontAlgn="base">
              <a:spcBef>
                <a:spcPct val="0"/>
              </a:spcBef>
              <a:spcAft>
                <a:spcPct val="0"/>
              </a:spcAft>
              <a:defRPr sz="1600" kern="1200">
                <a:solidFill>
                  <a:srgbClr val="002060"/>
                </a:solidFill>
                <a:latin typeface="Segoe UI Light"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399D9326-49C6-4015-82B5-62380285AB38}" type="slidenum">
              <a:rPr lang="en-US" altLang="zh-CN" smtClean="0"/>
              <a:pPr>
                <a:defRPr/>
              </a:pPr>
              <a:t>‹#›</a:t>
            </a:fld>
            <a:endParaRPr lang="en-US" altLang="zh-CN" dirty="0"/>
          </a:p>
        </p:txBody>
      </p:sp>
      <p:sp>
        <p:nvSpPr>
          <p:cNvPr id="2" name="标题 1"/>
          <p:cNvSpPr>
            <a:spLocks noGrp="1"/>
          </p:cNvSpPr>
          <p:nvPr>
            <p:ph type="title"/>
          </p:nvPr>
        </p:nvSpPr>
        <p:spPr>
          <a:xfrm>
            <a:off x="468312" y="631825"/>
            <a:ext cx="8247091" cy="582597"/>
          </a:xfrm>
          <a:prstGeom prst="rect">
            <a:avLst/>
          </a:prstGeom>
        </p:spPr>
        <p:txBody>
          <a:bodyPr/>
          <a:lstStyle>
            <a:lvl1pPr algn="l" rtl="0" eaLnBrk="0" fontAlgn="base" hangingPunct="0">
              <a:spcBef>
                <a:spcPct val="0"/>
              </a:spcBef>
              <a:spcAft>
                <a:spcPct val="0"/>
              </a:spcAft>
              <a:defRPr lang="zh-CN" altLang="en-US" sz="3200" spc="300" dirty="0">
                <a:solidFill>
                  <a:srgbClr val="002060"/>
                </a:solidFill>
                <a:effectLst>
                  <a:outerShdw blurRad="38100" dist="38100" dir="2700000" algn="tl">
                    <a:srgbClr val="000000">
                      <a:alpha val="43137"/>
                    </a:srgbClr>
                  </a:outerShdw>
                </a:effectLst>
                <a:latin typeface="+mj-lt"/>
                <a:ea typeface="+mj-ea"/>
                <a:cs typeface="+mj-cs"/>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484313"/>
            <a:ext cx="4141788"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51388" y="1484313"/>
            <a:ext cx="4141787"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
        <p:nvSpPr>
          <p:cNvPr id="7" name="Rectangle 5"/>
          <p:cNvSpPr>
            <a:spLocks noGrp="1" noChangeArrowheads="1"/>
          </p:cNvSpPr>
          <p:nvPr>
            <p:ph type="ftr" sz="quarter" idx="11"/>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Rectangle 5"/>
          <p:cNvSpPr txBox="1">
            <a:spLocks noChangeArrowheads="1"/>
          </p:cNvSpPr>
          <p:nvPr userDrawn="1"/>
        </p:nvSpPr>
        <p:spPr>
          <a:xfrm>
            <a:off x="6072188" y="6434138"/>
            <a:ext cx="2895600" cy="257175"/>
          </a:xfrm>
          <a:prstGeom prst="rect">
            <a:avLst/>
          </a:prstGeom>
        </p:spPr>
        <p:txBody>
          <a:bodyPr/>
          <a:lstStyle>
            <a:defPPr>
              <a:defRPr lang="zh-CN"/>
            </a:defPPr>
            <a:lvl1pPr algn="r" rtl="0" fontAlgn="base">
              <a:spcBef>
                <a:spcPct val="0"/>
              </a:spcBef>
              <a:spcAft>
                <a:spcPct val="0"/>
              </a:spcAft>
              <a:defRPr sz="1600" kern="1200">
                <a:solidFill>
                  <a:srgbClr val="002060"/>
                </a:solidFill>
                <a:latin typeface="Segoe UI Light"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AB8B9DE6-BAC3-4DF9-9919-DB87D1EE40E6}" type="slidenum">
              <a:rPr lang="en-US" altLang="zh-CN" smtClean="0"/>
              <a:pPr>
                <a:defRPr/>
              </a:pPr>
              <a:t>‹#›</a:t>
            </a:fld>
            <a:endParaRPr lang="en-US" altLang="zh-CN" dirty="0"/>
          </a:p>
        </p:txBody>
      </p:sp>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6"/>
          <p:cNvSpPr>
            <a:spLocks noGrp="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dirty="0"/>
          </a:p>
        </p:txBody>
      </p:sp>
      <p:sp>
        <p:nvSpPr>
          <p:cNvPr id="9" name="页脚占位符 7"/>
          <p:cNvSpPr>
            <a:spLocks noGrp="1"/>
          </p:cNvSpPr>
          <p:nvPr>
            <p:ph type="ftr" sz="quarter" idx="11"/>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68312" y="631825"/>
            <a:ext cx="8247091" cy="582597"/>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
        <p:nvSpPr>
          <p:cNvPr id="4" name="页脚占位符 3"/>
          <p:cNvSpPr>
            <a:spLocks noGrp="1"/>
          </p:cNvSpPr>
          <p:nvPr>
            <p:ph type="ftr" sz="quarter" idx="11"/>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
        <p:nvSpPr>
          <p:cNvPr id="3" name="页脚占位符 2"/>
          <p:cNvSpPr>
            <a:spLocks noGrp="1"/>
          </p:cNvSpPr>
          <p:nvPr>
            <p:ph type="ftr" sz="quarter" idx="11"/>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Rectangle 5"/>
          <p:cNvSpPr txBox="1">
            <a:spLocks noChangeArrowheads="1"/>
          </p:cNvSpPr>
          <p:nvPr userDrawn="1"/>
        </p:nvSpPr>
        <p:spPr>
          <a:xfrm>
            <a:off x="6072188" y="6434138"/>
            <a:ext cx="2895600" cy="257175"/>
          </a:xfrm>
          <a:prstGeom prst="rect">
            <a:avLst/>
          </a:prstGeom>
        </p:spPr>
        <p:txBody>
          <a:bodyPr/>
          <a:lstStyle>
            <a:defPPr>
              <a:defRPr lang="zh-CN"/>
            </a:defPPr>
            <a:lvl1pPr algn="r" rtl="0" fontAlgn="base">
              <a:spcBef>
                <a:spcPct val="0"/>
              </a:spcBef>
              <a:spcAft>
                <a:spcPct val="0"/>
              </a:spcAft>
              <a:defRPr sz="1600" kern="1200">
                <a:solidFill>
                  <a:srgbClr val="002060"/>
                </a:solidFill>
                <a:latin typeface="Segoe UI Light"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FC886000-7CCC-4EF3-B17B-610DB4D756F3}" type="slidenum">
              <a:rPr lang="en-US" altLang="zh-CN" smtClean="0"/>
              <a:pPr>
                <a:defRPr/>
              </a:pPr>
              <a:t>‹#›</a:t>
            </a:fld>
            <a:endParaRPr lang="en-US" altLang="zh-CN" dirty="0"/>
          </a:p>
        </p:txBody>
      </p:sp>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日期占位符 4"/>
          <p:cNvSpPr>
            <a:spLocks noGrp="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
        <p:nvSpPr>
          <p:cNvPr id="7" name="页脚占位符 5"/>
          <p:cNvSpPr>
            <a:spLocks noGrp="1"/>
          </p:cNvSpPr>
          <p:nvPr>
            <p:ph type="ftr" sz="quarter" idx="11"/>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Rectangle 5"/>
          <p:cNvSpPr txBox="1">
            <a:spLocks noChangeArrowheads="1"/>
          </p:cNvSpPr>
          <p:nvPr userDrawn="1"/>
        </p:nvSpPr>
        <p:spPr>
          <a:xfrm>
            <a:off x="6072188" y="6434138"/>
            <a:ext cx="2895600" cy="257175"/>
          </a:xfrm>
          <a:prstGeom prst="rect">
            <a:avLst/>
          </a:prstGeom>
        </p:spPr>
        <p:txBody>
          <a:bodyPr/>
          <a:lstStyle>
            <a:defPPr>
              <a:defRPr lang="zh-CN"/>
            </a:defPPr>
            <a:lvl1pPr algn="r" rtl="0" fontAlgn="base">
              <a:spcBef>
                <a:spcPct val="0"/>
              </a:spcBef>
              <a:spcAft>
                <a:spcPct val="0"/>
              </a:spcAft>
              <a:defRPr sz="1600" kern="1200">
                <a:solidFill>
                  <a:srgbClr val="002060"/>
                </a:solidFill>
                <a:latin typeface="Segoe UI Light"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65D9C0EA-8678-40DD-9C0D-E15BB59B87B9}" type="slidenum">
              <a:rPr lang="en-US" altLang="zh-CN" smtClean="0"/>
              <a:pPr>
                <a:defRPr/>
              </a:pPr>
              <a:t>‹#›</a:t>
            </a:fld>
            <a:endParaRPr lang="en-US" altLang="zh-CN" dirty="0"/>
          </a:p>
        </p:txBody>
      </p:sp>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日期占位符 4"/>
          <p:cNvSpPr>
            <a:spLocks noGrp="1"/>
          </p:cNvSpPr>
          <p:nvPr>
            <p:ph type="dt" sz="half" idx="10"/>
          </p:nvPr>
        </p:nvSpPr>
        <p:spPr>
          <a:xfrm>
            <a:off x="581025" y="6500813"/>
            <a:ext cx="2133600" cy="242887"/>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
        <p:nvSpPr>
          <p:cNvPr id="7" name="页脚占位符 5"/>
          <p:cNvSpPr>
            <a:spLocks noGrp="1"/>
          </p:cNvSpPr>
          <p:nvPr>
            <p:ph type="ftr" sz="quarter" idx="11"/>
          </p:nvPr>
        </p:nvSpPr>
        <p:spPr>
          <a:xfrm>
            <a:off x="3643313" y="142875"/>
            <a:ext cx="4535487" cy="285750"/>
          </a:xfrm>
          <a:prstGeom prst="rect">
            <a:avLst/>
          </a:prstGeom>
        </p:spPr>
        <p:txBody>
          <a:bodyPr/>
          <a:lstStyle>
            <a:lvl1pPr fontAlgn="auto">
              <a:spcBef>
                <a:spcPts val="0"/>
              </a:spcBef>
              <a:spcAft>
                <a:spcPts val="0"/>
              </a:spcAft>
              <a:defRPr>
                <a:solidFill>
                  <a:prstClr val="black"/>
                </a:solidFill>
                <a:latin typeface="Arial" pitchFamily="34" charset="0"/>
                <a:ea typeface="宋体" pitchFamily="2" charset="-122"/>
                <a:cs typeface="+mn-cs"/>
              </a:defRPr>
            </a:lvl1pPr>
          </a:lstStyle>
          <a:p>
            <a:pPr>
              <a:defRPr/>
            </a:pPr>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gi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3"/>
          <p:cNvPicPr>
            <a:picLocks noChangeAspect="1" noChangeArrowheads="1"/>
          </p:cNvPicPr>
          <p:nvPr userDrawn="1"/>
        </p:nvPicPr>
        <p:blipFill>
          <a:blip r:embed="rId20"/>
          <a:srcRect/>
          <a:stretch>
            <a:fillRect/>
          </a:stretch>
        </p:blipFill>
        <p:spPr bwMode="auto">
          <a:xfrm>
            <a:off x="0" y="0"/>
            <a:ext cx="9153525" cy="933450"/>
          </a:xfrm>
          <a:prstGeom prst="rect">
            <a:avLst/>
          </a:prstGeom>
          <a:noFill/>
          <a:ln w="9525">
            <a:noFill/>
            <a:miter lim="800000"/>
            <a:headEnd/>
            <a:tailEnd/>
          </a:ln>
        </p:spPr>
      </p:pic>
      <p:sp>
        <p:nvSpPr>
          <p:cNvPr id="2053" name="Rectangle 3"/>
          <p:cNvSpPr>
            <a:spLocks noGrp="1" noChangeArrowheads="1"/>
          </p:cNvSpPr>
          <p:nvPr>
            <p:ph type="body" idx="1"/>
          </p:nvPr>
        </p:nvSpPr>
        <p:spPr bwMode="auto">
          <a:xfrm>
            <a:off x="357188" y="1357313"/>
            <a:ext cx="8535987" cy="5024437"/>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2" name="TextBox 11"/>
          <p:cNvSpPr txBox="1"/>
          <p:nvPr userDrawn="1"/>
        </p:nvSpPr>
        <p:spPr>
          <a:xfrm>
            <a:off x="6732240" y="6639322"/>
            <a:ext cx="2493839" cy="246062"/>
          </a:xfrm>
          <a:prstGeom prst="rect">
            <a:avLst/>
          </a:prstGeom>
          <a:noFill/>
        </p:spPr>
        <p:txBody>
          <a:bodyPr wrap="square">
            <a:spAutoFit/>
          </a:bodyPr>
          <a:lstStyle/>
          <a:p>
            <a:pPr fontAlgn="auto">
              <a:spcBef>
                <a:spcPts val="0"/>
              </a:spcBef>
              <a:spcAft>
                <a:spcPts val="0"/>
              </a:spcAft>
              <a:defRPr/>
            </a:pPr>
            <a:r>
              <a:rPr lang="en-US" altLang="zh-CN" sz="1000" b="1" i="1" dirty="0">
                <a:solidFill>
                  <a:srgbClr val="C00000"/>
                </a:solidFill>
                <a:effectLst/>
                <a:latin typeface="Times New Roman" panose="02020603050405020304" pitchFamily="18" charset="0"/>
                <a:ea typeface="Segoe UI Symbol" pitchFamily="34" charset="0"/>
                <a:cs typeface="Times New Roman" panose="02020603050405020304" pitchFamily="18" charset="0"/>
              </a:rPr>
              <a:t>S</a:t>
            </a:r>
            <a:r>
              <a:rPr lang="en-US" altLang="zh-CN" sz="1000" b="1" i="1" dirty="0">
                <a:solidFill>
                  <a:srgbClr val="002060"/>
                </a:solidFill>
                <a:effectLst/>
                <a:latin typeface="Times New Roman" panose="02020603050405020304" pitchFamily="18" charset="0"/>
                <a:ea typeface="Segoe UI Symbol" pitchFamily="34" charset="0"/>
                <a:cs typeface="Times New Roman" panose="02020603050405020304" pitchFamily="18" charset="0"/>
              </a:rPr>
              <a:t>tate </a:t>
            </a:r>
            <a:r>
              <a:rPr lang="en-US" altLang="zh-CN" sz="1000" b="1" i="1" dirty="0">
                <a:solidFill>
                  <a:srgbClr val="C00000"/>
                </a:solidFill>
                <a:effectLst/>
                <a:latin typeface="Times New Roman" panose="02020603050405020304" pitchFamily="18" charset="0"/>
                <a:ea typeface="Segoe UI Symbol" pitchFamily="34" charset="0"/>
                <a:cs typeface="Times New Roman" panose="02020603050405020304" pitchFamily="18" charset="0"/>
              </a:rPr>
              <a:t>K</a:t>
            </a:r>
            <a:r>
              <a:rPr lang="en-US" altLang="zh-CN" sz="1000" b="1" i="1" dirty="0">
                <a:solidFill>
                  <a:srgbClr val="002060"/>
                </a:solidFill>
                <a:effectLst/>
                <a:latin typeface="Times New Roman" panose="02020603050405020304" pitchFamily="18" charset="0"/>
                <a:ea typeface="Segoe UI Symbol" pitchFamily="34" charset="0"/>
                <a:cs typeface="Times New Roman" panose="02020603050405020304" pitchFamily="18" charset="0"/>
              </a:rPr>
              <a:t>ey </a:t>
            </a:r>
            <a:r>
              <a:rPr lang="en-US" altLang="zh-CN" sz="1000" b="1" i="1" dirty="0">
                <a:solidFill>
                  <a:srgbClr val="C00000"/>
                </a:solidFill>
                <a:effectLst/>
                <a:latin typeface="Times New Roman" panose="02020603050405020304" pitchFamily="18" charset="0"/>
                <a:ea typeface="Segoe UI Symbol" pitchFamily="34" charset="0"/>
                <a:cs typeface="Times New Roman" panose="02020603050405020304" pitchFamily="18" charset="0"/>
              </a:rPr>
              <a:t>L</a:t>
            </a:r>
            <a:r>
              <a:rPr lang="en-US" altLang="zh-CN" sz="1000" b="1" i="1" dirty="0">
                <a:solidFill>
                  <a:srgbClr val="002060"/>
                </a:solidFill>
                <a:effectLst/>
                <a:latin typeface="Times New Roman" panose="02020603050405020304" pitchFamily="18" charset="0"/>
                <a:ea typeface="Segoe UI Symbol" pitchFamily="34" charset="0"/>
                <a:cs typeface="Times New Roman" panose="02020603050405020304" pitchFamily="18" charset="0"/>
              </a:rPr>
              <a:t>aboratory of </a:t>
            </a:r>
            <a:r>
              <a:rPr lang="en-US" altLang="zh-CN" sz="1000" b="1" i="1" dirty="0">
                <a:solidFill>
                  <a:srgbClr val="C00000"/>
                </a:solidFill>
                <a:effectLst/>
                <a:latin typeface="Times New Roman" panose="02020603050405020304" pitchFamily="18" charset="0"/>
                <a:ea typeface="Segoe UI Symbol" pitchFamily="34" charset="0"/>
                <a:cs typeface="Times New Roman" panose="02020603050405020304" pitchFamily="18" charset="0"/>
              </a:rPr>
              <a:t>F</a:t>
            </a:r>
            <a:r>
              <a:rPr lang="en-US" altLang="zh-CN" sz="1000" b="1" i="1" dirty="0">
                <a:solidFill>
                  <a:srgbClr val="002060"/>
                </a:solidFill>
                <a:effectLst/>
                <a:latin typeface="Times New Roman" panose="02020603050405020304" pitchFamily="18" charset="0"/>
                <a:ea typeface="Segoe UI Symbol" pitchFamily="34" charset="0"/>
                <a:cs typeface="Times New Roman" panose="02020603050405020304" pitchFamily="18" charset="0"/>
              </a:rPr>
              <a:t>ire </a:t>
            </a:r>
            <a:r>
              <a:rPr lang="en-US" altLang="zh-CN" sz="1000" b="1" i="1" dirty="0">
                <a:solidFill>
                  <a:srgbClr val="C00000"/>
                </a:solidFill>
                <a:effectLst/>
                <a:latin typeface="Times New Roman" panose="02020603050405020304" pitchFamily="18" charset="0"/>
                <a:ea typeface="Segoe UI Symbol" pitchFamily="34" charset="0"/>
                <a:cs typeface="Times New Roman" panose="02020603050405020304" pitchFamily="18" charset="0"/>
              </a:rPr>
              <a:t>S</a:t>
            </a:r>
            <a:r>
              <a:rPr lang="en-US" altLang="zh-CN" sz="1000" b="1" i="1" dirty="0">
                <a:solidFill>
                  <a:srgbClr val="002060"/>
                </a:solidFill>
                <a:effectLst/>
                <a:latin typeface="Times New Roman" panose="02020603050405020304" pitchFamily="18" charset="0"/>
                <a:ea typeface="Segoe UI Symbol" pitchFamily="34" charset="0"/>
                <a:cs typeface="Times New Roman" panose="02020603050405020304" pitchFamily="18" charset="0"/>
              </a:rPr>
              <a:t>cience</a:t>
            </a:r>
            <a:endParaRPr lang="zh-CN" altLang="en-US" sz="1000" b="1" i="1" dirty="0">
              <a:solidFill>
                <a:srgbClr val="002060"/>
              </a:solidFill>
              <a:effectLst/>
              <a:latin typeface="Times New Roman" panose="02020603050405020304" pitchFamily="18" charset="0"/>
              <a:ea typeface="黑体" pitchFamily="49" charset="-122"/>
              <a:cs typeface="Times New Roman" panose="02020603050405020304" pitchFamily="18" charset="0"/>
            </a:endParaRPr>
          </a:p>
        </p:txBody>
      </p:sp>
      <p:sp>
        <p:nvSpPr>
          <p:cNvPr id="14" name="Rectangle 5"/>
          <p:cNvSpPr txBox="1">
            <a:spLocks noChangeArrowheads="1"/>
          </p:cNvSpPr>
          <p:nvPr userDrawn="1"/>
        </p:nvSpPr>
        <p:spPr>
          <a:xfrm>
            <a:off x="8748464" y="6628902"/>
            <a:ext cx="500062" cy="284163"/>
          </a:xfrm>
          <a:prstGeom prst="rect">
            <a:avLst/>
          </a:prstGeom>
        </p:spPr>
        <p:txBody>
          <a:bodyPr/>
          <a:lstStyle>
            <a:defPPr>
              <a:defRPr lang="zh-CN"/>
            </a:defPPr>
            <a:lvl1pPr algn="r" rtl="0" fontAlgn="base">
              <a:spcBef>
                <a:spcPct val="0"/>
              </a:spcBef>
              <a:spcAft>
                <a:spcPct val="0"/>
              </a:spcAft>
              <a:defRPr sz="1600" kern="1200">
                <a:solidFill>
                  <a:srgbClr val="002060"/>
                </a:solidFill>
                <a:latin typeface="Segoe UI Light"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l">
              <a:defRPr/>
            </a:pPr>
            <a:r>
              <a:rPr lang="en-US" altLang="zh-CN" sz="1200" dirty="0" smtClean="0">
                <a:solidFill>
                  <a:srgbClr val="C00000"/>
                </a:solidFill>
                <a:effectLst>
                  <a:outerShdw blurRad="38100" dist="38100" dir="2700000" algn="tl">
                    <a:srgbClr val="000000">
                      <a:alpha val="43137"/>
                    </a:srgbClr>
                  </a:outerShdw>
                </a:effectLst>
              </a:rPr>
              <a:t>•</a:t>
            </a:r>
            <a:fld id="{5D47B9B5-441F-4B4D-BD9A-8FB7092A00EB}" type="slidenum">
              <a:rPr lang="en-US" altLang="zh-CN" sz="1200" smtClean="0"/>
              <a:pPr algn="l">
                <a:defRPr/>
              </a:pPr>
              <a:t>‹#›</a:t>
            </a:fld>
            <a:endParaRPr lang="en-US" altLang="zh-CN" sz="1200" dirty="0"/>
          </a:p>
        </p:txBody>
      </p:sp>
      <p:cxnSp>
        <p:nvCxnSpPr>
          <p:cNvPr id="4" name="直接连接符 3"/>
          <p:cNvCxnSpPr/>
          <p:nvPr userDrawn="1"/>
        </p:nvCxnSpPr>
        <p:spPr bwMode="auto">
          <a:xfrm>
            <a:off x="2915816" y="6783660"/>
            <a:ext cx="36730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bwMode="auto">
          <a:xfrm>
            <a:off x="6862315" y="6669360"/>
            <a:ext cx="228168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bwMode="auto">
          <a:xfrm flipV="1">
            <a:off x="6588224" y="6669360"/>
            <a:ext cx="274637" cy="1143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6" descr="D:\baidu-同步盘\办公室PC\技能\PPT制作技巧\PPT制作\ppt背景\ustcxhjpg\ustcblueb白色无背景.gif"/>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53144" y="-27384"/>
            <a:ext cx="695032" cy="71464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bwMode="auto">
          <a:xfrm>
            <a:off x="53144" y="735546"/>
            <a:ext cx="5889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bwMode="auto">
          <a:xfrm>
            <a:off x="970954" y="836712"/>
            <a:ext cx="53292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bwMode="auto">
          <a:xfrm>
            <a:off x="642107" y="735546"/>
            <a:ext cx="329493" cy="1011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1"/>
          <p:cNvSpPr txBox="1"/>
          <p:nvPr userDrawn="1"/>
        </p:nvSpPr>
        <p:spPr>
          <a:xfrm>
            <a:off x="107281" y="709879"/>
            <a:ext cx="1296367" cy="246062"/>
          </a:xfrm>
          <a:prstGeom prst="rect">
            <a:avLst/>
          </a:prstGeom>
          <a:noFill/>
        </p:spPr>
        <p:txBody>
          <a:bodyPr wrap="square">
            <a:spAutoFit/>
          </a:bodyPr>
          <a:lstStyle/>
          <a:p>
            <a:pPr fontAlgn="auto">
              <a:spcBef>
                <a:spcPts val="0"/>
              </a:spcBef>
              <a:spcAft>
                <a:spcPts val="0"/>
              </a:spcAft>
              <a:defRPr/>
            </a:pPr>
            <a:r>
              <a:rPr lang="en-US" altLang="zh-CN" sz="1000" b="1" i="1" dirty="0" smtClean="0">
                <a:solidFill>
                  <a:schemeClr val="bg1"/>
                </a:solidFill>
                <a:effectLst/>
                <a:latin typeface="Times New Roman" panose="02020603050405020304" pitchFamily="18" charset="0"/>
                <a:ea typeface="Segoe UI Symbol" pitchFamily="34" charset="0"/>
                <a:cs typeface="Times New Roman" panose="02020603050405020304" pitchFamily="18" charset="0"/>
              </a:rPr>
              <a:t>U S T C</a:t>
            </a:r>
            <a:endParaRPr lang="zh-CN" altLang="en-US" sz="1000" b="1" i="1" dirty="0">
              <a:solidFill>
                <a:schemeClr val="bg1"/>
              </a:solidFill>
              <a:effectLst/>
              <a:latin typeface="Times New Roman" panose="02020603050405020304" pitchFamily="18" charset="0"/>
              <a:ea typeface="黑体" pitchFamily="49" charset="-122"/>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86" r:id="rId1"/>
    <p:sldLayoutId id="2147483685"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84" r:id="rId14"/>
    <p:sldLayoutId id="2147483683" r:id="rId15"/>
    <p:sldLayoutId id="2147483705" r:id="rId16"/>
    <p:sldLayoutId id="2147483706" r:id="rId17"/>
    <p:sldLayoutId id="2147483707" r:id="rId18"/>
  </p:sldLayoutIdLst>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00206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2800">
          <a:solidFill>
            <a:srgbClr val="002060"/>
          </a:solidFill>
          <a:latin typeface="Arial" charset="0"/>
          <a:ea typeface="黑体" pitchFamily="2" charset="-122"/>
        </a:defRPr>
      </a:lvl2pPr>
      <a:lvl3pPr algn="l" rtl="0" eaLnBrk="0" fontAlgn="base" hangingPunct="0">
        <a:spcBef>
          <a:spcPct val="0"/>
        </a:spcBef>
        <a:spcAft>
          <a:spcPct val="0"/>
        </a:spcAft>
        <a:defRPr sz="2800">
          <a:solidFill>
            <a:srgbClr val="002060"/>
          </a:solidFill>
          <a:latin typeface="Arial" charset="0"/>
          <a:ea typeface="黑体" pitchFamily="2" charset="-122"/>
        </a:defRPr>
      </a:lvl3pPr>
      <a:lvl4pPr algn="l" rtl="0" eaLnBrk="0" fontAlgn="base" hangingPunct="0">
        <a:spcBef>
          <a:spcPct val="0"/>
        </a:spcBef>
        <a:spcAft>
          <a:spcPct val="0"/>
        </a:spcAft>
        <a:defRPr sz="2800">
          <a:solidFill>
            <a:srgbClr val="002060"/>
          </a:solidFill>
          <a:latin typeface="Arial" charset="0"/>
          <a:ea typeface="黑体" pitchFamily="2" charset="-122"/>
        </a:defRPr>
      </a:lvl4pPr>
      <a:lvl5pPr algn="l" rtl="0" eaLnBrk="0" fontAlgn="base" hangingPunct="0">
        <a:spcBef>
          <a:spcPct val="0"/>
        </a:spcBef>
        <a:spcAft>
          <a:spcPct val="0"/>
        </a:spcAft>
        <a:defRPr sz="2800">
          <a:solidFill>
            <a:srgbClr val="002060"/>
          </a:solidFill>
          <a:latin typeface="Arial" charset="0"/>
          <a:ea typeface="黑体" pitchFamily="2" charset="-122"/>
        </a:defRPr>
      </a:lvl5pPr>
      <a:lvl6pPr marL="457200" algn="l" rtl="0" fontAlgn="base">
        <a:spcBef>
          <a:spcPct val="0"/>
        </a:spcBef>
        <a:spcAft>
          <a:spcPct val="0"/>
        </a:spcAft>
        <a:defRPr sz="4200">
          <a:solidFill>
            <a:schemeClr val="tx2"/>
          </a:solidFill>
          <a:latin typeface="Arial" charset="0"/>
          <a:ea typeface="华文新魏" pitchFamily="2" charset="-122"/>
        </a:defRPr>
      </a:lvl6pPr>
      <a:lvl7pPr marL="914400" algn="l" rtl="0" fontAlgn="base">
        <a:spcBef>
          <a:spcPct val="0"/>
        </a:spcBef>
        <a:spcAft>
          <a:spcPct val="0"/>
        </a:spcAft>
        <a:defRPr sz="4200">
          <a:solidFill>
            <a:schemeClr val="tx2"/>
          </a:solidFill>
          <a:latin typeface="Arial" charset="0"/>
          <a:ea typeface="华文新魏" pitchFamily="2" charset="-122"/>
        </a:defRPr>
      </a:lvl7pPr>
      <a:lvl8pPr marL="1371600" algn="l" rtl="0" fontAlgn="base">
        <a:spcBef>
          <a:spcPct val="0"/>
        </a:spcBef>
        <a:spcAft>
          <a:spcPct val="0"/>
        </a:spcAft>
        <a:defRPr sz="4200">
          <a:solidFill>
            <a:schemeClr val="tx2"/>
          </a:solidFill>
          <a:latin typeface="Arial" charset="0"/>
          <a:ea typeface="华文新魏" pitchFamily="2" charset="-122"/>
        </a:defRPr>
      </a:lvl8pPr>
      <a:lvl9pPr marL="1828800" algn="l" rtl="0" fontAlgn="base">
        <a:spcBef>
          <a:spcPct val="0"/>
        </a:spcBef>
        <a:spcAft>
          <a:spcPct val="0"/>
        </a:spcAft>
        <a:defRPr sz="4200">
          <a:solidFill>
            <a:schemeClr val="tx2"/>
          </a:solidFill>
          <a:latin typeface="Arial" charset="0"/>
          <a:ea typeface="华文新魏" pitchFamily="2" charset="-122"/>
        </a:defRPr>
      </a:lvl9pPr>
    </p:titleStyle>
    <p:bodyStyle>
      <a:lvl1pPr marL="342900" indent="-342900" algn="l" rtl="0" eaLnBrk="0" fontAlgn="ctr" hangingPunct="0">
        <a:lnSpc>
          <a:spcPct val="110000"/>
        </a:lnSpc>
        <a:spcBef>
          <a:spcPct val="0"/>
        </a:spcBef>
        <a:spcAft>
          <a:spcPts val="600"/>
        </a:spcAft>
        <a:buClr>
          <a:srgbClr val="003399"/>
        </a:buClr>
        <a:buSzPct val="100000"/>
        <a:buFont typeface="Wingdings" pitchFamily="2" charset="2"/>
        <a:buChar char="v"/>
        <a:defRPr lang="zh-CN" altLang="en-US" sz="2800" baseline="0" dirty="0">
          <a:solidFill>
            <a:schemeClr val="tx1"/>
          </a:solidFill>
          <a:latin typeface="Calibri" panose="020F0502020204030204" pitchFamily="34" charset="0"/>
          <a:ea typeface="黑体" panose="02010609060101010101" pitchFamily="49" charset="-122"/>
          <a:cs typeface="+mn-cs"/>
        </a:defRPr>
      </a:lvl1pPr>
      <a:lvl2pPr marL="669925" indent="-325438" algn="l" rtl="0" eaLnBrk="0" fontAlgn="ctr" hangingPunct="0">
        <a:lnSpc>
          <a:spcPct val="110000"/>
        </a:lnSpc>
        <a:spcBef>
          <a:spcPct val="0"/>
        </a:spcBef>
        <a:spcAft>
          <a:spcPts val="600"/>
        </a:spcAft>
        <a:buClr>
          <a:srgbClr val="070BB9"/>
        </a:buClr>
        <a:buSzPct val="60000"/>
        <a:buFont typeface="Wingdings" pitchFamily="2" charset="2"/>
        <a:buChar char="q"/>
        <a:defRPr lang="zh-CN" altLang="en-US" sz="2400" baseline="0" dirty="0">
          <a:solidFill>
            <a:schemeClr val="tx1"/>
          </a:solidFill>
          <a:latin typeface="Calibri" panose="020F0502020204030204" pitchFamily="34" charset="0"/>
          <a:ea typeface="黑体" panose="02010609060101010101" pitchFamily="49" charset="-122"/>
        </a:defRPr>
      </a:lvl2pPr>
      <a:lvl3pPr marL="1022350" indent="-350838" algn="l" rtl="0" eaLnBrk="0" fontAlgn="ctr" hangingPunct="0">
        <a:lnSpc>
          <a:spcPct val="110000"/>
        </a:lnSpc>
        <a:spcBef>
          <a:spcPct val="0"/>
        </a:spcBef>
        <a:spcAft>
          <a:spcPts val="600"/>
        </a:spcAft>
        <a:buClr>
          <a:srgbClr val="070BB9"/>
        </a:buClr>
        <a:buSzPct val="100000"/>
        <a:buFont typeface="Arial" charset="0"/>
        <a:buChar char="•"/>
        <a:defRPr lang="zh-CN" altLang="en-US" sz="2200" spc="100" baseline="0" dirty="0">
          <a:solidFill>
            <a:schemeClr val="tx1"/>
          </a:solidFill>
          <a:latin typeface="Calibri" panose="020F0502020204030204" pitchFamily="34" charset="0"/>
          <a:ea typeface="黑体" panose="02010609060101010101" pitchFamily="49" charset="-122"/>
          <a:cs typeface="微软雅黑"/>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宋体" pitchFamily="2" charset="-122"/>
          <a:cs typeface="微软雅黑"/>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宋体" pitchFamily="2" charset="-122"/>
          <a:cs typeface="微软雅黑"/>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宋体" pitchFamily="2" charset="-122"/>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宋体" pitchFamily="2" charset="-122"/>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宋体" pitchFamily="2" charset="-122"/>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0D3A48-D279-42E3-89F8-149BCE618FC9}" type="datetimeFigureOut">
              <a:rPr lang="zh-CN" altLang="en-US" smtClean="0"/>
              <a:t>2020/12/28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1CDD1-7CB6-490E-94D2-5797B764FD7A}" type="slidenum">
              <a:rPr lang="zh-CN" altLang="en-US" smtClean="0"/>
              <a:t>‹#›</a:t>
            </a:fld>
            <a:endParaRPr lang="zh-CN" altLang="en-US"/>
          </a:p>
        </p:txBody>
      </p:sp>
    </p:spTree>
    <p:extLst>
      <p:ext uri="{BB962C8B-B14F-4D97-AF65-F5344CB8AC3E}">
        <p14:creationId xmlns:p14="http://schemas.microsoft.com/office/powerpoint/2010/main" val="392301152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gif"/><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38.tmp"/><Relationship Id="rId4" Type="http://schemas.openxmlformats.org/officeDocument/2006/relationships/image" Target="../media/image37.tmp"/></Relationships>
</file>

<file path=ppt/slides/_rels/slide3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6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F:\博后工作\同事同学的事\9th AOSFST\亚奥会务\会务个项目\程序册\qm.jpg"/>
          <p:cNvPicPr>
            <a:picLocks noChangeAspect="1" noChangeArrowheads="1"/>
          </p:cNvPicPr>
          <p:nvPr/>
        </p:nvPicPr>
        <p:blipFill rotWithShape="1">
          <a:blip r:embed="rId3"/>
          <a:srcRect l="4984" t="14844" r="3025" b="26849"/>
          <a:stretch/>
        </p:blipFill>
        <p:spPr bwMode="auto">
          <a:xfrm>
            <a:off x="0" y="-10393"/>
            <a:ext cx="9144000" cy="3445948"/>
          </a:xfrm>
          <a:prstGeom prst="rect">
            <a:avLst/>
          </a:prstGeom>
          <a:noFill/>
          <a:ln w="9525">
            <a:noFill/>
            <a:miter lim="800000"/>
            <a:headEnd/>
            <a:tailEnd/>
          </a:ln>
        </p:spPr>
      </p:pic>
      <p:pic>
        <p:nvPicPr>
          <p:cNvPr id="8" name="Picture 10" descr="E:\图片处理\科大和火灾的素材\校徽\白色透明.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275" y="508911"/>
            <a:ext cx="677358" cy="687841"/>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ctrTitle"/>
          </p:nvPr>
        </p:nvSpPr>
        <p:spPr>
          <a:xfrm>
            <a:off x="539552" y="1524000"/>
            <a:ext cx="7994848" cy="1752600"/>
          </a:xfrm>
        </p:spPr>
        <p:txBody>
          <a:bodyPr/>
          <a:lstStyle/>
          <a:p>
            <a:pPr algn="ctr"/>
            <a:r>
              <a:rPr lang="zh-CN" altLang="en-US" sz="4400" dirty="0" smtClean="0">
                <a:solidFill>
                  <a:schemeClr val="bg1"/>
                </a:solidFill>
                <a:latin typeface="Times New Roman" panose="02020603050405020304" pitchFamily="18" charset="0"/>
                <a:cs typeface="Times New Roman" panose="02020603050405020304" pitchFamily="18" charset="0"/>
              </a:rPr>
              <a:t>林火排放黑碳颗粒形貌及辐射效应数值研究</a:t>
            </a:r>
            <a:r>
              <a:rPr lang="zh-CN" altLang="en-US" sz="4400" dirty="0">
                <a:solidFill>
                  <a:schemeClr val="bg1"/>
                </a:solidFill>
                <a:latin typeface="Times New Roman" panose="02020603050405020304" pitchFamily="18" charset="0"/>
                <a:cs typeface="Times New Roman" panose="02020603050405020304" pitchFamily="18" charset="0"/>
              </a:rPr>
              <a:t/>
            </a:r>
            <a:br>
              <a:rPr lang="zh-CN" altLang="en-US" sz="4400" dirty="0">
                <a:solidFill>
                  <a:schemeClr val="bg1"/>
                </a:solidFill>
                <a:latin typeface="Times New Roman" panose="02020603050405020304" pitchFamily="18" charset="0"/>
                <a:cs typeface="Times New Roman" panose="02020603050405020304" pitchFamily="18" charset="0"/>
              </a:rPr>
            </a:br>
            <a:r>
              <a:rPr lang="zh-CN" altLang="en-US" sz="4400" dirty="0">
                <a:solidFill>
                  <a:schemeClr val="bg1"/>
                </a:solidFill>
                <a:latin typeface="Times New Roman" panose="02020603050405020304" pitchFamily="18" charset="0"/>
                <a:cs typeface="Times New Roman" panose="02020603050405020304" pitchFamily="18" charset="0"/>
              </a:rPr>
              <a:t> </a:t>
            </a:r>
            <a:br>
              <a:rPr lang="zh-CN" altLang="en-US" sz="4400" dirty="0">
                <a:solidFill>
                  <a:schemeClr val="bg1"/>
                </a:solidFill>
                <a:latin typeface="Times New Roman" panose="02020603050405020304" pitchFamily="18" charset="0"/>
                <a:cs typeface="Times New Roman" panose="02020603050405020304" pitchFamily="18" charset="0"/>
              </a:rPr>
            </a:br>
            <a:endParaRPr lang="zh-CN" altLang="en-US" sz="4400" dirty="0">
              <a:solidFill>
                <a:schemeClr val="bg1"/>
              </a:solidFill>
              <a:latin typeface="Times New Roman" panose="02020603050405020304" pitchFamily="18" charset="0"/>
              <a:cs typeface="Times New Roman" panose="02020603050405020304" pitchFamily="18" charset="0"/>
            </a:endParaRPr>
          </a:p>
        </p:txBody>
      </p:sp>
      <p:sp>
        <p:nvSpPr>
          <p:cNvPr id="5" name="副标题 4"/>
          <p:cNvSpPr>
            <a:spLocks noGrp="1"/>
          </p:cNvSpPr>
          <p:nvPr>
            <p:ph type="subTitle" idx="1"/>
          </p:nvPr>
        </p:nvSpPr>
        <p:spPr>
          <a:xfrm>
            <a:off x="2254427" y="4372381"/>
            <a:ext cx="4891152" cy="1752600"/>
          </a:xfrm>
        </p:spPr>
        <p:txBody>
          <a:bodyPr/>
          <a:lstStyle/>
          <a:p>
            <a:pPr>
              <a:lnSpc>
                <a:spcPct val="150000"/>
              </a:lnSpc>
            </a:pPr>
            <a:r>
              <a:rPr lang="zh-CN" altLang="en-US" sz="2400" dirty="0" smtClean="0">
                <a:solidFill>
                  <a:srgbClr val="005AAB"/>
                </a:solidFill>
              </a:rPr>
              <a:t>汇报人</a:t>
            </a:r>
            <a:r>
              <a:rPr lang="en-US" altLang="zh-CN" sz="2400" dirty="0" smtClean="0">
                <a:solidFill>
                  <a:srgbClr val="005AAB"/>
                </a:solidFill>
              </a:rPr>
              <a:t>:</a:t>
            </a:r>
            <a:r>
              <a:rPr lang="zh-CN" altLang="en-US" sz="2400" dirty="0" smtClean="0">
                <a:solidFill>
                  <a:srgbClr val="005AAB"/>
                </a:solidFill>
              </a:rPr>
              <a:t>   罗杰</a:t>
            </a:r>
            <a:endParaRPr lang="en-US" altLang="zh-CN" sz="2400" dirty="0" smtClean="0">
              <a:solidFill>
                <a:srgbClr val="005AAB"/>
              </a:solidFill>
            </a:endParaRPr>
          </a:p>
          <a:p>
            <a:pPr>
              <a:lnSpc>
                <a:spcPct val="150000"/>
              </a:lnSpc>
            </a:pPr>
            <a:r>
              <a:rPr lang="zh-CN" altLang="en-US" sz="2400" dirty="0" smtClean="0"/>
              <a:t>导  师</a:t>
            </a:r>
            <a:r>
              <a:rPr lang="en-US" altLang="zh-CN" sz="2400" dirty="0" smtClean="0"/>
              <a:t>:</a:t>
            </a:r>
            <a:r>
              <a:rPr lang="zh-CN" altLang="en-US" sz="2400" dirty="0" smtClean="0"/>
              <a:t>   张永明  教  授</a:t>
            </a:r>
            <a:endParaRPr lang="en-US" altLang="zh-CN" sz="2400" dirty="0" smtClean="0"/>
          </a:p>
          <a:p>
            <a:pPr>
              <a:lnSpc>
                <a:spcPct val="150000"/>
              </a:lnSpc>
            </a:pPr>
            <a:r>
              <a:rPr lang="en-US" altLang="zh-CN" sz="2400" dirty="0"/>
              <a:t>	</a:t>
            </a:r>
            <a:r>
              <a:rPr lang="en-US" altLang="zh-CN" sz="2400" dirty="0" smtClean="0"/>
              <a:t>    </a:t>
            </a:r>
            <a:r>
              <a:rPr lang="zh-CN" altLang="en-US" sz="2400" dirty="0" smtClean="0"/>
              <a:t>张启兴 副教授</a:t>
            </a:r>
            <a:endParaRPr lang="en-US" altLang="zh-CN" sz="2400" dirty="0" smtClean="0"/>
          </a:p>
          <a:p>
            <a:pPr>
              <a:lnSpc>
                <a:spcPct val="150000"/>
              </a:lnSpc>
            </a:pPr>
            <a:endParaRPr lang="en-US" altLang="zh-CN" dirty="0" smtClean="0"/>
          </a:p>
        </p:txBody>
      </p:sp>
      <p:sp>
        <p:nvSpPr>
          <p:cNvPr id="6" name="TextBox 2"/>
          <p:cNvSpPr txBox="1"/>
          <p:nvPr/>
        </p:nvSpPr>
        <p:spPr>
          <a:xfrm>
            <a:off x="2182419" y="6285477"/>
            <a:ext cx="4779162" cy="461665"/>
          </a:xfrm>
          <a:prstGeom prst="rect">
            <a:avLst/>
          </a:prstGeom>
          <a:noFill/>
        </p:spPr>
        <p:txBody>
          <a:bodyPr wrap="square" rtlCol="0">
            <a:spAutoFit/>
          </a:bodyPr>
          <a:lstStyle/>
          <a:p>
            <a:pPr algn="ctr"/>
            <a:r>
              <a:rPr lang="en-US" altLang="zh-CN" sz="2400" dirty="0" smtClean="0">
                <a:solidFill>
                  <a:schemeClr val="tx1">
                    <a:lumMod val="50000"/>
                    <a:lumOff val="50000"/>
                  </a:schemeClr>
                </a:solidFill>
              </a:rPr>
              <a:t>·</a:t>
            </a:r>
            <a:r>
              <a:rPr lang="zh-CN" altLang="en-US" sz="2400" dirty="0">
                <a:solidFill>
                  <a:schemeClr val="tx1">
                    <a:lumMod val="50000"/>
                    <a:lumOff val="50000"/>
                  </a:schemeClr>
                </a:solidFill>
              </a:rPr>
              <a:t> </a:t>
            </a:r>
            <a:r>
              <a:rPr lang="en-US" altLang="zh-CN" sz="2400" dirty="0" smtClean="0">
                <a:solidFill>
                  <a:schemeClr val="tx1">
                    <a:lumMod val="50000"/>
                    <a:lumOff val="50000"/>
                  </a:schemeClr>
                </a:solidFill>
              </a:rPr>
              <a:t>2020-12-25</a:t>
            </a:r>
            <a:endParaRPr lang="zh-CN" altLang="en-US" sz="2400" dirty="0">
              <a:solidFill>
                <a:schemeClr val="tx1">
                  <a:lumMod val="50000"/>
                  <a:lumOff val="50000"/>
                </a:schemeClr>
              </a:solidFill>
            </a:endParaRPr>
          </a:p>
        </p:txBody>
      </p:sp>
      <p:cxnSp>
        <p:nvCxnSpPr>
          <p:cNvPr id="9" name="直接连接符 8"/>
          <p:cNvCxnSpPr/>
          <p:nvPr/>
        </p:nvCxnSpPr>
        <p:spPr>
          <a:xfrm flipV="1">
            <a:off x="2460846" y="6215120"/>
            <a:ext cx="4478313" cy="16991"/>
          </a:xfrm>
          <a:prstGeom prst="line">
            <a:avLst/>
          </a:prstGeom>
          <a:ln w="127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标注 9"/>
          <p:cNvSpPr/>
          <p:nvPr/>
        </p:nvSpPr>
        <p:spPr>
          <a:xfrm>
            <a:off x="179512" y="628567"/>
            <a:ext cx="4392488" cy="414337"/>
          </a:xfrm>
          <a:prstGeom prst="wedgeRectCallout">
            <a:avLst>
              <a:gd name="adj1" fmla="val 19371"/>
              <a:gd name="adj2" fmla="val 1622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spc="300" dirty="0" smtClean="0">
                <a:solidFill>
                  <a:schemeClr val="bg1"/>
                </a:solidFill>
                <a:latin typeface="+mj-ea"/>
                <a:ea typeface="+mj-ea"/>
              </a:rPr>
              <a:t>博士中期答辩</a:t>
            </a:r>
            <a:endParaRPr lang="zh-CN" altLang="en-US" sz="2400" spc="300" dirty="0">
              <a:solidFill>
                <a:schemeClr val="bg1"/>
              </a:solidFill>
              <a:latin typeface="+mj-ea"/>
              <a:ea typeface="+mj-ea"/>
            </a:endParaRPr>
          </a:p>
        </p:txBody>
      </p:sp>
      <p:pic>
        <p:nvPicPr>
          <p:cNvPr id="11" name="Picture 5" descr="E:\smokewebsite\test\ruzini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652" y="3478045"/>
            <a:ext cx="1168462" cy="8763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E:\smokewebsite\test\ustcli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0696" y="3465795"/>
            <a:ext cx="1219012" cy="8763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E:\smokewebsite\test\ustcyxh.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98276" y="3478046"/>
            <a:ext cx="1247303" cy="8763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E:\smokewebsite\test\ustcxy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0621" y="3488757"/>
            <a:ext cx="1240423" cy="8763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descr="E:\smokewebsite\test\ustcgate.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flipV="1">
            <a:off x="3265839" y="3488757"/>
            <a:ext cx="1181229" cy="8763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E:\smokewebsite\test\huoshou.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5696" y="3488757"/>
            <a:ext cx="1239044" cy="8763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D:\baidu-同步盘\办公室PC\技能\PPT制作技巧\PPT制作\ppt背景\ustcxhjpg\校名白色无背景.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5730" y="47667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8104" y="80909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22"/>
          <p:cNvSpPr txBox="1"/>
          <p:nvPr/>
        </p:nvSpPr>
        <p:spPr>
          <a:xfrm>
            <a:off x="582274" y="6505599"/>
            <a:ext cx="3413662" cy="307777"/>
          </a:xfrm>
          <a:prstGeom prst="rect">
            <a:avLst/>
          </a:prstGeom>
          <a:noFill/>
          <a:effectLst>
            <a:outerShdw blurRad="76200" dist="12700" dir="2700000" sy="-23000" kx="-800400" algn="bl" rotWithShape="0">
              <a:prstClr val="black">
                <a:alpha val="20000"/>
              </a:prstClr>
            </a:outerShdw>
          </a:effectLst>
        </p:spPr>
        <p:txBody>
          <a:bodyPr wrap="square" rtlCol="0">
            <a:spAutoFit/>
          </a:bodyPr>
          <a:lstStyle/>
          <a:p>
            <a:r>
              <a:rPr lang="en-US" altLang="zh-CN" sz="14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1400" b="1" i="1" dirty="0" smtClean="0">
                <a:latin typeface="Times New Roman" panose="02020603050405020304" pitchFamily="18" charset="0"/>
                <a:ea typeface="微软雅黑" panose="020B0503020204020204" pitchFamily="34" charset="-122"/>
                <a:cs typeface="Times New Roman" panose="02020603050405020304" pitchFamily="18" charset="0"/>
              </a:rPr>
              <a:t>tate </a:t>
            </a:r>
            <a:r>
              <a:rPr lang="en-US" altLang="zh-CN" sz="14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1400" b="1" i="1" dirty="0" smtClean="0">
                <a:latin typeface="Times New Roman" panose="02020603050405020304" pitchFamily="18" charset="0"/>
                <a:ea typeface="微软雅黑" panose="020B0503020204020204" pitchFamily="34" charset="-122"/>
                <a:cs typeface="Times New Roman" panose="02020603050405020304" pitchFamily="18" charset="0"/>
              </a:rPr>
              <a:t>ey </a:t>
            </a:r>
            <a:r>
              <a:rPr lang="en-US" altLang="zh-CN" sz="14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1400" b="1" i="1" dirty="0" smtClean="0">
                <a:latin typeface="Times New Roman" panose="02020603050405020304" pitchFamily="18" charset="0"/>
                <a:ea typeface="微软雅黑" panose="020B0503020204020204" pitchFamily="34" charset="-122"/>
                <a:cs typeface="Times New Roman" panose="02020603050405020304" pitchFamily="18" charset="0"/>
              </a:rPr>
              <a:t>aboratory of </a:t>
            </a:r>
            <a:r>
              <a:rPr lang="en-US" altLang="zh-CN" sz="14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1400" b="1" i="1" dirty="0" smtClean="0">
                <a:latin typeface="Times New Roman" panose="02020603050405020304" pitchFamily="18" charset="0"/>
                <a:ea typeface="微软雅黑" panose="020B0503020204020204" pitchFamily="34" charset="-122"/>
                <a:cs typeface="Times New Roman" panose="02020603050405020304" pitchFamily="18" charset="0"/>
              </a:rPr>
              <a:t>ire </a:t>
            </a:r>
            <a:r>
              <a:rPr lang="en-US" altLang="zh-CN" sz="14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1400" b="1" i="1" dirty="0" smtClean="0">
                <a:latin typeface="Times New Roman" panose="02020603050405020304" pitchFamily="18" charset="0"/>
                <a:ea typeface="微软雅黑" panose="020B0503020204020204" pitchFamily="34" charset="-122"/>
                <a:cs typeface="Times New Roman" panose="02020603050405020304" pitchFamily="18" charset="0"/>
              </a:rPr>
              <a:t>cience</a:t>
            </a:r>
            <a:endParaRPr lang="zh-CN" altLang="en-US" sz="1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Picture 11" descr="E:\我的文档\Tencent Files\350499598\FileRecv\63fabc80dd4ce8c76ef20350fd3c72a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6281" y="6468025"/>
            <a:ext cx="354785" cy="33772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461701"/>
      </p:ext>
    </p:extLst>
  </p:cSld>
  <p:clrMapOvr>
    <a:masterClrMapping/>
  </p:clrMapOvr>
  <mc:AlternateContent xmlns:mc="http://schemas.openxmlformats.org/markup-compatibility/2006" xmlns:p14="http://schemas.microsoft.com/office/powerpoint/2010/main">
    <mc:Choice Requires="p14">
      <p:transition spd="slow" p14:dur="2000" advTm="17153"/>
    </mc:Choice>
    <mc:Fallback xmlns="">
      <p:transition spd="slow" advTm="1715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76224" y="3437326"/>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57308" y="338461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1" y="2710473"/>
            <a:ext cx="47545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smtClean="0">
                <a:ea typeface="黑体" panose="02010609060101010101" pitchFamily="49" charset="-122"/>
              </a:rPr>
              <a:t>研究</a:t>
            </a:r>
            <a:r>
              <a:rPr lang="zh-CN" altLang="en-US" sz="4000" dirty="0">
                <a:ea typeface="黑体" panose="02010609060101010101" pitchFamily="49" charset="-122"/>
              </a:rPr>
              <a:t>背景及</a:t>
            </a:r>
            <a:r>
              <a:rPr lang="zh-CN" altLang="en-US" sz="4000" dirty="0" smtClean="0">
                <a:ea typeface="黑体" panose="02010609060101010101" pitchFamily="49" charset="-122"/>
              </a:rPr>
              <a:t>现状</a:t>
            </a:r>
            <a:endParaRPr lang="zh-CN" altLang="en-US" sz="4000" dirty="0">
              <a:ea typeface="黑体" panose="02010609060101010101" pitchFamily="49" charset="-122"/>
            </a:endParaRPr>
          </a:p>
        </p:txBody>
      </p:sp>
      <p:sp>
        <p:nvSpPr>
          <p:cNvPr id="21" name="AutoShape 4"/>
          <p:cNvSpPr>
            <a:spLocks noChangeArrowheads="1"/>
          </p:cNvSpPr>
          <p:nvPr/>
        </p:nvSpPr>
        <p:spPr bwMode="auto">
          <a:xfrm>
            <a:off x="-152276" y="3446187"/>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sp>
        <p:nvSpPr>
          <p:cNvPr id="12" name="Text Box 8"/>
          <p:cNvSpPr txBox="1">
            <a:spLocks noChangeArrowheads="1"/>
          </p:cNvSpPr>
          <p:nvPr/>
        </p:nvSpPr>
        <p:spPr bwMode="auto">
          <a:xfrm>
            <a:off x="2627784" y="3566347"/>
            <a:ext cx="386095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57200" indent="-457200" eaLnBrk="1" hangingPunct="1">
              <a:spcBef>
                <a:spcPct val="50000"/>
              </a:spcBef>
              <a:buFont typeface="Wingdings" panose="05000000000000000000" pitchFamily="2" charset="2"/>
              <a:buChar char="u"/>
            </a:pPr>
            <a:r>
              <a:rPr lang="zh-CN" altLang="en-US" sz="2800" dirty="0">
                <a:solidFill>
                  <a:schemeClr val="bg1">
                    <a:lumMod val="85000"/>
                  </a:schemeClr>
                </a:solidFill>
                <a:ea typeface="黑体" panose="02010609060101010101" pitchFamily="49" charset="-122"/>
              </a:rPr>
              <a:t>研究背景</a:t>
            </a:r>
            <a:endParaRPr lang="en-US" altLang="zh-CN" sz="2800" dirty="0">
              <a:solidFill>
                <a:schemeClr val="bg1">
                  <a:lumMod val="85000"/>
                </a:schemeClr>
              </a:solidFill>
              <a:ea typeface="黑体" panose="02010609060101010101" pitchFamily="49" charset="-122"/>
            </a:endParaRPr>
          </a:p>
          <a:p>
            <a:pPr marL="457200" indent="-457200" eaLnBrk="1" hangingPunct="1">
              <a:spcBef>
                <a:spcPct val="50000"/>
              </a:spcBef>
              <a:buFont typeface="Wingdings" panose="05000000000000000000" pitchFamily="2" charset="2"/>
              <a:buChar char="u"/>
            </a:pPr>
            <a:r>
              <a:rPr lang="zh-CN" altLang="en-US" sz="2800" baseline="0" dirty="0" smtClean="0">
                <a:solidFill>
                  <a:srgbClr val="0000FF"/>
                </a:solidFill>
                <a:ea typeface="黑体" panose="02010609060101010101" pitchFamily="49" charset="-122"/>
              </a:rPr>
              <a:t>研究</a:t>
            </a:r>
            <a:r>
              <a:rPr lang="zh-CN" altLang="en-US" sz="2800" baseline="0" dirty="0">
                <a:solidFill>
                  <a:srgbClr val="0000FF"/>
                </a:solidFill>
                <a:ea typeface="黑体" panose="02010609060101010101" pitchFamily="49" charset="-122"/>
              </a:rPr>
              <a:t>现状</a:t>
            </a:r>
          </a:p>
        </p:txBody>
      </p:sp>
      <p:pic>
        <p:nvPicPr>
          <p:cNvPr id="13"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内容占位符 3"/>
          <p:cNvPicPr>
            <a:picLocks noChangeAspect="1"/>
          </p:cNvPicPr>
          <p:nvPr/>
        </p:nvPicPr>
        <p:blipFill>
          <a:blip r:embed="rId5"/>
          <a:stretch>
            <a:fillRect/>
          </a:stretch>
        </p:blipFill>
        <p:spPr>
          <a:xfrm>
            <a:off x="5835836" y="3742530"/>
            <a:ext cx="2546164" cy="2850324"/>
          </a:xfrm>
          <a:prstGeom prst="rect">
            <a:avLst/>
          </a:prstGeom>
        </p:spPr>
      </p:pic>
    </p:spTree>
    <p:extLst>
      <p:ext uri="{BB962C8B-B14F-4D97-AF65-F5344CB8AC3E}">
        <p14:creationId xmlns:p14="http://schemas.microsoft.com/office/powerpoint/2010/main" val="4041928194"/>
      </p:ext>
    </p:extLst>
  </p:cSld>
  <p:clrMapOvr>
    <a:masterClrMapping/>
  </p:clrMapOvr>
  <mc:AlternateContent xmlns:mc="http://schemas.openxmlformats.org/markup-compatibility/2006" xmlns:p14="http://schemas.microsoft.com/office/powerpoint/2010/main">
    <mc:Choice Requires="p14">
      <p:transition spd="slow" p14:dur="2000" advTm="5021"/>
    </mc:Choice>
    <mc:Fallback xmlns="">
      <p:transition spd="slow" advTm="502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679308" cy="5400599"/>
          </a:xfrm>
        </p:spPr>
        <p:txBody>
          <a:bodyPr/>
          <a:lstStyle/>
          <a:p>
            <a:pPr algn="just" eaLnBrk="1">
              <a:buSzPct val="100000"/>
            </a:pPr>
            <a:r>
              <a:rPr lang="zh-CN" altLang="en-US" dirty="0" smtClean="0">
                <a:solidFill>
                  <a:srgbClr val="FF0000"/>
                </a:solidFill>
                <a:latin typeface="Times New Roman" panose="02020603050405020304" pitchFamily="18" charset="0"/>
                <a:cs typeface="Times New Roman" panose="02020603050405020304" pitchFamily="18" charset="0"/>
              </a:rPr>
              <a:t>黑碳形貌</a:t>
            </a:r>
            <a:endParaRPr lang="en-US" altLang="zh-CN" dirty="0" smtClean="0">
              <a:solidFill>
                <a:srgbClr val="FF0000"/>
              </a:solidFill>
              <a:latin typeface="Times New Roman" panose="02020603050405020304" pitchFamily="18" charset="0"/>
              <a:cs typeface="Times New Roman" panose="02020603050405020304" pitchFamily="18" charset="0"/>
            </a:endParaRPr>
          </a:p>
          <a:p>
            <a:pPr lvl="1" algn="just" eaLnBrk="1">
              <a:buSzPct val="100000"/>
            </a:pPr>
            <a:r>
              <a:rPr lang="zh-CN" altLang="en-US" dirty="0">
                <a:latin typeface="Times New Roman" panose="02020603050405020304" pitchFamily="18" charset="0"/>
                <a:cs typeface="Times New Roman" panose="02020603050405020304" pitchFamily="18" charset="0"/>
              </a:rPr>
              <a:t>研究人员普遍认为分形结构可高度</a:t>
            </a:r>
            <a:r>
              <a:rPr lang="zh-CN" altLang="en-US" dirty="0" smtClean="0">
                <a:latin typeface="Times New Roman" panose="02020603050405020304" pitchFamily="18" charset="0"/>
                <a:cs typeface="Times New Roman" panose="02020603050405020304" pitchFamily="18" charset="0"/>
              </a:rPr>
              <a:t>反映裸露烟</a:t>
            </a:r>
            <a:r>
              <a:rPr lang="zh-CN" altLang="en-US" dirty="0">
                <a:latin typeface="Times New Roman" panose="02020603050405020304" pitchFamily="18" charset="0"/>
                <a:cs typeface="Times New Roman" panose="02020603050405020304" pitchFamily="18" charset="0"/>
              </a:rPr>
              <a:t>颗粒形貌</a:t>
            </a:r>
            <a:r>
              <a:rPr lang="zh-CN" altLang="en-US" dirty="0" smtClean="0">
                <a:latin typeface="Times New Roman" panose="02020603050405020304" pitchFamily="18" charset="0"/>
                <a:cs typeface="Times New Roman" panose="02020603050405020304" pitchFamily="18" charset="0"/>
              </a:rPr>
              <a:t>特征，但对于林火排放混合黑碳烟颗粒形貌特征研究较少</a:t>
            </a:r>
            <a:endParaRPr lang="en-US" altLang="zh-CN" dirty="0" smtClean="0">
              <a:latin typeface="Times New Roman" panose="02020603050405020304" pitchFamily="18" charset="0"/>
              <a:cs typeface="Times New Roman" panose="02020603050405020304" pitchFamily="18" charset="0"/>
            </a:endParaRPr>
          </a:p>
          <a:p>
            <a:pPr marL="344487" lvl="1" indent="0" algn="just" eaLnBrk="1">
              <a:buSzPct val="100000"/>
              <a:buNone/>
            </a:pPr>
            <a:endParaRPr lang="en-US" altLang="zh-CN" dirty="0" smtClean="0">
              <a:latin typeface="Times New Roman" panose="02020603050405020304" pitchFamily="18" charset="0"/>
              <a:cs typeface="Times New Roman" panose="02020603050405020304" pitchFamily="18" charset="0"/>
            </a:endParaRPr>
          </a:p>
          <a:p>
            <a:pPr lvl="1" algn="just" eaLnBrk="1">
              <a:buSzPct val="100000"/>
            </a:pP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学者</a:t>
            </a:r>
            <a:r>
              <a:rPr lang="en-US" altLang="zh-CN" kern="1200" dirty="0" smtClean="0">
                <a:solidFill>
                  <a:schemeClr val="dk1"/>
                </a:solidFill>
                <a:latin typeface="Times New Roman" panose="02020603050405020304" pitchFamily="18" charset="0"/>
                <a:ea typeface="+mn-ea"/>
                <a:cs typeface="Times New Roman" panose="02020603050405020304" pitchFamily="18" charset="0"/>
              </a:rPr>
              <a:t>[1-2]</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多应用应用</a:t>
            </a:r>
            <a:r>
              <a:rPr lang="zh-CN" altLang="en-US" kern="1200" dirty="0">
                <a:solidFill>
                  <a:schemeClr val="dk1"/>
                </a:solidFill>
                <a:latin typeface="Times New Roman" panose="02020603050405020304" pitchFamily="18" charset="0"/>
                <a:ea typeface="+mn-ea"/>
                <a:cs typeface="Times New Roman" panose="02020603050405020304" pitchFamily="18" charset="0"/>
              </a:rPr>
              <a:t>分形结构理论基于 </a:t>
            </a:r>
            <a:r>
              <a:rPr lang="en-US" altLang="zh-CN" kern="1200" dirty="0">
                <a:solidFill>
                  <a:schemeClr val="dk1"/>
                </a:solidFill>
                <a:latin typeface="Times New Roman" panose="02020603050405020304" pitchFamily="18" charset="0"/>
                <a:ea typeface="+mn-ea"/>
                <a:cs typeface="Times New Roman" panose="02020603050405020304" pitchFamily="18" charset="0"/>
              </a:rPr>
              <a:t>2 </a:t>
            </a:r>
            <a:r>
              <a:rPr lang="zh-CN" altLang="en-US" kern="1200" dirty="0">
                <a:solidFill>
                  <a:schemeClr val="dk1"/>
                </a:solidFill>
                <a:latin typeface="Times New Roman" panose="02020603050405020304" pitchFamily="18" charset="0"/>
                <a:ea typeface="+mn-ea"/>
                <a:cs typeface="Times New Roman" panose="02020603050405020304" pitchFamily="18" charset="0"/>
              </a:rPr>
              <a:t>维透镜图像分析</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大气混合含碳</a:t>
            </a:r>
            <a:r>
              <a:rPr lang="zh-CN" altLang="en-US" kern="1200" dirty="0">
                <a:solidFill>
                  <a:schemeClr val="dk1"/>
                </a:solidFill>
                <a:latin typeface="Times New Roman" panose="02020603050405020304" pitchFamily="18" charset="0"/>
                <a:ea typeface="+mn-ea"/>
                <a:cs typeface="Times New Roman" panose="02020603050405020304" pitchFamily="18" charset="0"/>
              </a:rPr>
              <a:t>颗粒形貌</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特征</a:t>
            </a:r>
            <a:r>
              <a:rPr lang="en-US" altLang="zh-CN" kern="1200" dirty="0" smtClean="0">
                <a:solidFill>
                  <a:schemeClr val="dk1"/>
                </a:solidFill>
                <a:latin typeface="Times New Roman" panose="02020603050405020304" pitchFamily="18" charset="0"/>
                <a:ea typeface="+mn-ea"/>
                <a:cs typeface="Times New Roman" panose="02020603050405020304" pitchFamily="18" charset="0"/>
              </a:rPr>
              <a:t>, </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但二</a:t>
            </a:r>
            <a:r>
              <a:rPr lang="zh-CN" altLang="en-US" kern="1200" dirty="0">
                <a:solidFill>
                  <a:schemeClr val="dk1"/>
                </a:solidFill>
                <a:latin typeface="Times New Roman" panose="02020603050405020304" pitchFamily="18" charset="0"/>
                <a:ea typeface="+mn-ea"/>
                <a:cs typeface="Times New Roman" panose="02020603050405020304" pitchFamily="18" charset="0"/>
              </a:rPr>
              <a:t>维图像分析方法应只适用蓬松的裸露黑碳烟颗粒，将二</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维透镜</a:t>
            </a:r>
            <a:r>
              <a:rPr lang="zh-CN" altLang="en-US" kern="1200" dirty="0">
                <a:solidFill>
                  <a:schemeClr val="dk1"/>
                </a:solidFill>
                <a:latin typeface="Times New Roman" panose="02020603050405020304" pitchFamily="18" charset="0"/>
                <a:ea typeface="+mn-ea"/>
                <a:cs typeface="Times New Roman" panose="02020603050405020304" pitchFamily="18" charset="0"/>
              </a:rPr>
              <a:t>图像方法应用到混合黑碳烟颗粒形貌分析中的适用性有待进一步</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研究</a:t>
            </a:r>
            <a:endParaRPr lang="en-US" altLang="zh-CN" kern="1200" dirty="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marL="344487" lvl="1" indent="0" algn="just" eaLnBrk="1">
              <a:buSzPct val="100000"/>
              <a:buNone/>
            </a:pPr>
            <a:r>
              <a:rPr lang="en-US" altLang="zh-CN" sz="1600" kern="1200" dirty="0" smtClean="0">
                <a:solidFill>
                  <a:schemeClr val="dk1"/>
                </a:solidFill>
                <a:latin typeface="Times New Roman" panose="02020603050405020304" pitchFamily="18" charset="0"/>
                <a:ea typeface="+mn-ea"/>
                <a:cs typeface="Times New Roman" panose="02020603050405020304" pitchFamily="18" charset="0"/>
              </a:rPr>
              <a:t>[1] Adachi </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K, Chung S H, </a:t>
            </a:r>
            <a:r>
              <a:rPr lang="en-US" altLang="zh-CN" sz="1600" kern="1200" dirty="0" err="1">
                <a:solidFill>
                  <a:schemeClr val="dk1"/>
                </a:solidFill>
                <a:latin typeface="Times New Roman" panose="02020603050405020304" pitchFamily="18" charset="0"/>
                <a:ea typeface="+mn-ea"/>
                <a:cs typeface="Times New Roman" panose="02020603050405020304" pitchFamily="18" charset="0"/>
              </a:rPr>
              <a:t>Buseck</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 P R. Shapes of soot aerosol particles and implications for their effects </a:t>
            </a:r>
            <a:r>
              <a:rPr lang="en-US" altLang="zh-CN" sz="1600" kern="1200" dirty="0" err="1" smtClean="0">
                <a:solidFill>
                  <a:schemeClr val="dk1"/>
                </a:solidFill>
                <a:latin typeface="Times New Roman" panose="02020603050405020304" pitchFamily="18" charset="0"/>
                <a:ea typeface="+mn-ea"/>
                <a:cs typeface="Times New Roman" panose="02020603050405020304" pitchFamily="18" charset="0"/>
              </a:rPr>
              <a:t>onclimate</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 Journal of Geophysical Research: Atmospheres, 2010, 115(D15</a:t>
            </a:r>
            <a:r>
              <a:rPr lang="en-US" altLang="zh-CN" sz="1600" kern="1200" dirty="0" smtClean="0">
                <a:solidFill>
                  <a:schemeClr val="dk1"/>
                </a:solidFill>
                <a:latin typeface="Times New Roman" panose="02020603050405020304" pitchFamily="18" charset="0"/>
                <a:ea typeface="+mn-ea"/>
                <a:cs typeface="Times New Roman" panose="02020603050405020304" pitchFamily="18" charset="0"/>
              </a:rPr>
              <a:t>)</a:t>
            </a:r>
          </a:p>
          <a:p>
            <a:pPr marL="344487" lvl="1" indent="0" algn="just" eaLnBrk="1">
              <a:buSzPct val="100000"/>
              <a:buNone/>
            </a:pPr>
            <a:r>
              <a:rPr lang="en-US" altLang="zh-CN" sz="1600" kern="1200" dirty="0" smtClean="0">
                <a:solidFill>
                  <a:schemeClr val="dk1"/>
                </a:solidFill>
                <a:latin typeface="Times New Roman" panose="02020603050405020304" pitchFamily="18" charset="0"/>
                <a:ea typeface="+mn-ea"/>
                <a:cs typeface="Times New Roman" panose="02020603050405020304" pitchFamily="18" charset="0"/>
              </a:rPr>
              <a:t>[2] Wang </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Y </a:t>
            </a:r>
            <a:r>
              <a:rPr lang="en-US" altLang="zh-CN" sz="1600" kern="1200" dirty="0" err="1">
                <a:solidFill>
                  <a:schemeClr val="dk1"/>
                </a:solidFill>
                <a:latin typeface="Times New Roman" panose="02020603050405020304" pitchFamily="18" charset="0"/>
                <a:ea typeface="+mn-ea"/>
                <a:cs typeface="Times New Roman" panose="02020603050405020304" pitchFamily="18" charset="0"/>
              </a:rPr>
              <a:t>Y</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 Liu F S, He C L, et al. Fractal Dimensions and Mixing Structures of Soot Particles during Atmospheric Processing. Environmental Science and Technology Letters, 2017, 4(11):487–493.</a:t>
            </a: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研究现状</a:t>
            </a:r>
          </a:p>
        </p:txBody>
      </p:sp>
    </p:spTree>
    <p:custDataLst>
      <p:tags r:id="rId1"/>
    </p:custDataLst>
    <p:extLst>
      <p:ext uri="{BB962C8B-B14F-4D97-AF65-F5344CB8AC3E}">
        <p14:creationId xmlns:p14="http://schemas.microsoft.com/office/powerpoint/2010/main" val="2363838395"/>
      </p:ext>
    </p:extLst>
  </p:cSld>
  <p:clrMapOvr>
    <a:masterClrMapping/>
  </p:clrMapOvr>
  <mc:AlternateContent xmlns:mc="http://schemas.openxmlformats.org/markup-compatibility/2006" xmlns:p14="http://schemas.microsoft.com/office/powerpoint/2010/main">
    <mc:Choice Requires="p14">
      <p:transition spd="slow" p14:dur="2000" advTm="217"/>
    </mc:Choice>
    <mc:Fallback xmlns="">
      <p:transition spd="slow" advTm="21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9447" y="980728"/>
            <a:ext cx="8679308" cy="5400599"/>
          </a:xfrm>
        </p:spPr>
        <p:txBody>
          <a:bodyPr/>
          <a:lstStyle/>
          <a:p>
            <a:pPr algn="just" eaLnBrk="1">
              <a:buSzPct val="100000"/>
            </a:pPr>
            <a:r>
              <a:rPr lang="zh-CN" altLang="en-US" dirty="0" smtClean="0">
                <a:solidFill>
                  <a:srgbClr val="FF0000"/>
                </a:solidFill>
                <a:latin typeface="Times New Roman" panose="02020603050405020304" pitchFamily="18" charset="0"/>
                <a:cs typeface="Times New Roman" panose="02020603050405020304" pitchFamily="18" charset="0"/>
              </a:rPr>
              <a:t>黑碳非球辐射模型</a:t>
            </a:r>
            <a:endParaRPr lang="en-US" altLang="zh-CN" dirty="0" smtClean="0">
              <a:solidFill>
                <a:srgbClr val="FF0000"/>
              </a:solidFill>
              <a:latin typeface="Times New Roman" panose="02020603050405020304" pitchFamily="18" charset="0"/>
              <a:cs typeface="Times New Roman" panose="02020603050405020304" pitchFamily="18" charset="0"/>
            </a:endParaRPr>
          </a:p>
          <a:p>
            <a:pPr algn="just" eaLnBrk="1">
              <a:buSzPct val="100000"/>
            </a:pPr>
            <a:endParaRPr lang="en-US" altLang="zh-CN" kern="1200" dirty="0">
              <a:solidFill>
                <a:srgbClr val="FF0000"/>
              </a:solidFill>
              <a:latin typeface="Times New Roman" panose="02020603050405020304" pitchFamily="18" charset="0"/>
              <a:ea typeface="+mn-ea"/>
              <a:cs typeface="Times New Roman" panose="02020603050405020304" pitchFamily="18" charset="0"/>
            </a:endParaRPr>
          </a:p>
          <a:p>
            <a:pPr marL="0" indent="0" algn="just" eaLnBrk="1">
              <a:buSzPct val="100000"/>
              <a:buNone/>
            </a:pP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endParaRPr lang="en-US" altLang="zh-CN" kern="1200" dirty="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大气环境</a:t>
            </a:r>
            <a:r>
              <a:rPr lang="zh-CN" altLang="en-US" kern="1200" dirty="0">
                <a:solidFill>
                  <a:schemeClr val="dk1"/>
                </a:solidFill>
                <a:latin typeface="Times New Roman" panose="02020603050405020304" pitchFamily="18" charset="0"/>
                <a:ea typeface="+mn-ea"/>
                <a:cs typeface="Times New Roman" panose="02020603050405020304" pitchFamily="18" charset="0"/>
              </a:rPr>
              <a:t>中，烟颗粒混合形貌多样，我们无法采用某一特定形貌代替所有混合黑碳烟</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颗粒</a:t>
            </a: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因此</a:t>
            </a:r>
            <a:r>
              <a:rPr lang="zh-CN" altLang="en-US" kern="1200" dirty="0">
                <a:solidFill>
                  <a:schemeClr val="dk1"/>
                </a:solidFill>
                <a:latin typeface="Times New Roman" panose="02020603050405020304" pitchFamily="18" charset="0"/>
                <a:ea typeface="+mn-ea"/>
                <a:cs typeface="Times New Roman" panose="02020603050405020304" pitchFamily="18" charset="0"/>
              </a:rPr>
              <a:t>，有必要研究混合黑碳烟颗粒覆盖规则</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，开发具有</a:t>
            </a:r>
            <a:r>
              <a:rPr lang="zh-CN" altLang="en-US" kern="1200" dirty="0">
                <a:solidFill>
                  <a:schemeClr val="dk1"/>
                </a:solidFill>
                <a:latin typeface="Times New Roman" panose="02020603050405020304" pitchFamily="18" charset="0"/>
                <a:ea typeface="+mn-ea"/>
                <a:cs typeface="Times New Roman" panose="02020603050405020304" pitchFamily="18" charset="0"/>
              </a:rPr>
              <a:t>不同覆盖结构</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的混合黑碳气溶胶非球辐射模型</a:t>
            </a:r>
            <a:endParaRPr lang="zh-CN" altLang="en-US"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研究现状</a:t>
            </a:r>
          </a:p>
        </p:txBody>
      </p:sp>
      <p:pic>
        <p:nvPicPr>
          <p:cNvPr id="4" name="图片 3"/>
          <p:cNvPicPr>
            <a:picLocks noChangeAspect="1"/>
          </p:cNvPicPr>
          <p:nvPr/>
        </p:nvPicPr>
        <p:blipFill>
          <a:blip r:embed="rId4"/>
          <a:stretch>
            <a:fillRect/>
          </a:stretch>
        </p:blipFill>
        <p:spPr>
          <a:xfrm>
            <a:off x="3203848" y="1556792"/>
            <a:ext cx="4198416" cy="2929698"/>
          </a:xfrm>
          <a:prstGeom prst="rect">
            <a:avLst/>
          </a:prstGeom>
        </p:spPr>
      </p:pic>
    </p:spTree>
    <p:custDataLst>
      <p:tags r:id="rId1"/>
    </p:custDataLst>
    <p:extLst>
      <p:ext uri="{BB962C8B-B14F-4D97-AF65-F5344CB8AC3E}">
        <p14:creationId xmlns:p14="http://schemas.microsoft.com/office/powerpoint/2010/main" val="110703781"/>
      </p:ext>
    </p:extLst>
  </p:cSld>
  <p:clrMapOvr>
    <a:masterClrMapping/>
  </p:clrMapOvr>
  <mc:AlternateContent xmlns:mc="http://schemas.openxmlformats.org/markup-compatibility/2006" xmlns:p14="http://schemas.microsoft.com/office/powerpoint/2010/main">
    <mc:Choice Requires="p14">
      <p:transition spd="slow" p14:dur="2000" advTm="216"/>
    </mc:Choice>
    <mc:Fallback xmlns="">
      <p:transition spd="slow" advTm="21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9447" y="980728"/>
            <a:ext cx="8679308" cy="5400599"/>
          </a:xfrm>
        </p:spPr>
        <p:txBody>
          <a:bodyPr/>
          <a:lstStyle/>
          <a:p>
            <a:pPr algn="just" eaLnBrk="1">
              <a:buSzPct val="100000"/>
            </a:pPr>
            <a:r>
              <a:rPr lang="zh-CN" altLang="en-US" dirty="0">
                <a:solidFill>
                  <a:srgbClr val="FF0000"/>
                </a:solidFill>
                <a:latin typeface="Times New Roman" panose="02020603050405020304" pitchFamily="18" charset="0"/>
                <a:cs typeface="Times New Roman" panose="02020603050405020304" pitchFamily="18" charset="0"/>
              </a:rPr>
              <a:t>林火排放黑碳烟颗粒吸收</a:t>
            </a:r>
            <a:r>
              <a:rPr lang="zh-CN" altLang="en-US" dirty="0" smtClean="0">
                <a:solidFill>
                  <a:srgbClr val="FF0000"/>
                </a:solidFill>
                <a:latin typeface="Times New Roman" panose="02020603050405020304" pitchFamily="18" charset="0"/>
                <a:cs typeface="Times New Roman" panose="02020603050405020304" pitchFamily="18" charset="0"/>
              </a:rPr>
              <a:t>特性</a:t>
            </a:r>
            <a:endParaRPr lang="en-US" altLang="zh-CN" dirty="0" smtClean="0">
              <a:solidFill>
                <a:srgbClr val="FF0000"/>
              </a:solidFill>
              <a:latin typeface="Times New Roman" panose="02020603050405020304" pitchFamily="18" charset="0"/>
              <a:cs typeface="Times New Roman" panose="02020603050405020304" pitchFamily="18" charset="0"/>
            </a:endParaRPr>
          </a:p>
          <a:p>
            <a:pPr algn="just" eaLnBrk="1">
              <a:buSzPct val="100000"/>
            </a:pPr>
            <a:endParaRPr lang="en-US" altLang="zh-CN" kern="1200" dirty="0">
              <a:solidFill>
                <a:schemeClr val="dk1"/>
              </a:solidFill>
              <a:latin typeface="Times New Roman" panose="02020603050405020304" pitchFamily="18" charset="0"/>
              <a:cs typeface="Times New Roman" panose="02020603050405020304" pitchFamily="18" charset="0"/>
            </a:endParaRPr>
          </a:p>
          <a:p>
            <a:pPr lvl="1" algn="just" eaLnBrk="1">
              <a:buSzPct val="100000"/>
            </a:pP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林火</a:t>
            </a:r>
            <a:r>
              <a:rPr lang="zh-CN" altLang="en-US" kern="1200" dirty="0">
                <a:solidFill>
                  <a:schemeClr val="dk1"/>
                </a:solidFill>
                <a:latin typeface="Times New Roman" panose="02020603050405020304" pitchFamily="18" charset="0"/>
                <a:ea typeface="+mn-ea"/>
                <a:cs typeface="Times New Roman" panose="02020603050405020304" pitchFamily="18" charset="0"/>
              </a:rPr>
              <a:t>颗粒中有机碳在紫外至可见光波段同样具有较强吸收，造成混合后黑碳颗粒吸收特性十分复杂，有必要</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阐明林火</a:t>
            </a:r>
            <a:r>
              <a:rPr lang="zh-CN" altLang="en-US" kern="1200" dirty="0">
                <a:solidFill>
                  <a:schemeClr val="dk1"/>
                </a:solidFill>
                <a:latin typeface="Times New Roman" panose="02020603050405020304" pitchFamily="18" charset="0"/>
                <a:ea typeface="+mn-ea"/>
                <a:cs typeface="Times New Roman" panose="02020603050405020304" pitchFamily="18" charset="0"/>
              </a:rPr>
              <a:t>混合黑碳烟颗粒不同成分吸收耦合</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机制</a:t>
            </a: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遥感中经常采用</a:t>
            </a:r>
            <a:r>
              <a:rPr lang="en-US" altLang="zh-CN" kern="1200" dirty="0" smtClean="0">
                <a:solidFill>
                  <a:schemeClr val="dk1"/>
                </a:solidFill>
                <a:latin typeface="Times New Roman" panose="02020603050405020304" pitchFamily="18" charset="0"/>
                <a:ea typeface="+mn-ea"/>
                <a:cs typeface="Times New Roman" panose="02020603050405020304" pitchFamily="18" charset="0"/>
              </a:rPr>
              <a:t>AAE</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方法推断棕碳吸收，但</a:t>
            </a:r>
            <a:r>
              <a:rPr lang="en-US" altLang="zh-CN" kern="1200" dirty="0" smtClean="0">
                <a:solidFill>
                  <a:schemeClr val="dk1"/>
                </a:solidFill>
                <a:latin typeface="Times New Roman" panose="02020603050405020304" pitchFamily="18" charset="0"/>
                <a:ea typeface="+mn-ea"/>
                <a:cs typeface="Times New Roman" panose="02020603050405020304" pitchFamily="18" charset="0"/>
              </a:rPr>
              <a:t>AAE</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方法严重受到黑碳微观特性的影响。有必要评估黑碳形貌对于</a:t>
            </a:r>
            <a:r>
              <a:rPr lang="en-US" altLang="zh-CN" kern="1200" dirty="0" smtClean="0">
                <a:solidFill>
                  <a:schemeClr val="dk1"/>
                </a:solidFill>
                <a:latin typeface="Times New Roman" panose="02020603050405020304" pitchFamily="18" charset="0"/>
                <a:ea typeface="+mn-ea"/>
                <a:cs typeface="Times New Roman" panose="02020603050405020304" pitchFamily="18" charset="0"/>
              </a:rPr>
              <a:t>AAE</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方法适用性的影响</a:t>
            </a:r>
            <a:endParaRPr lang="en-US" altLang="zh-CN" sz="16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研究现状</a:t>
            </a:r>
          </a:p>
        </p:txBody>
      </p:sp>
    </p:spTree>
    <p:custDataLst>
      <p:tags r:id="rId1"/>
    </p:custDataLst>
    <p:extLst>
      <p:ext uri="{BB962C8B-B14F-4D97-AF65-F5344CB8AC3E}">
        <p14:creationId xmlns:p14="http://schemas.microsoft.com/office/powerpoint/2010/main" val="2181038205"/>
      </p:ext>
    </p:extLst>
  </p:cSld>
  <p:clrMapOvr>
    <a:masterClrMapping/>
  </p:clrMapOvr>
  <mc:AlternateContent xmlns:mc="http://schemas.openxmlformats.org/markup-compatibility/2006" xmlns:p14="http://schemas.microsoft.com/office/powerpoint/2010/main">
    <mc:Choice Requires="p14">
      <p:transition spd="slow" p14:dur="2000" advTm="202"/>
    </mc:Choice>
    <mc:Fallback xmlns="">
      <p:transition spd="slow" advTm="20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980728"/>
            <a:ext cx="9038755" cy="5400599"/>
          </a:xfrm>
        </p:spPr>
        <p:txBody>
          <a:bodyPr/>
          <a:lstStyle/>
          <a:p>
            <a:pPr algn="just" eaLnBrk="1">
              <a:buSzPct val="100000"/>
            </a:pPr>
            <a:r>
              <a:rPr lang="zh-CN" altLang="en-US" dirty="0">
                <a:solidFill>
                  <a:srgbClr val="FF0000"/>
                </a:solidFill>
                <a:latin typeface="Times New Roman" panose="02020603050405020304" pitchFamily="18" charset="0"/>
                <a:cs typeface="Times New Roman" panose="02020603050405020304" pitchFamily="18" charset="0"/>
              </a:rPr>
              <a:t>林火排放非球烟颗粒辐射特性参数</a:t>
            </a:r>
            <a:r>
              <a:rPr lang="zh-CN" altLang="en-US" dirty="0" smtClean="0">
                <a:solidFill>
                  <a:srgbClr val="FF0000"/>
                </a:solidFill>
                <a:latin typeface="Times New Roman" panose="02020603050405020304" pitchFamily="18" charset="0"/>
                <a:cs typeface="Times New Roman" panose="02020603050405020304" pitchFamily="18" charset="0"/>
              </a:rPr>
              <a:t>化</a:t>
            </a:r>
            <a:endParaRPr lang="en-US" altLang="zh-CN" kern="1200" dirty="0">
              <a:solidFill>
                <a:schemeClr val="dk1"/>
              </a:solidFill>
              <a:latin typeface="Times New Roman" panose="02020603050405020304" pitchFamily="18" charset="0"/>
              <a:cs typeface="Times New Roman" panose="02020603050405020304" pitchFamily="18" charset="0"/>
            </a:endParaRPr>
          </a:p>
          <a:p>
            <a:pPr lvl="1" algn="just" eaLnBrk="1">
              <a:buSzPct val="100000"/>
            </a:pP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由于非球黑碳辐射模型计算量庞大，实际</a:t>
            </a:r>
            <a:r>
              <a:rPr lang="zh-CN" altLang="en-US" kern="1200" dirty="0">
                <a:solidFill>
                  <a:schemeClr val="dk1"/>
                </a:solidFill>
                <a:latin typeface="Times New Roman" panose="02020603050405020304" pitchFamily="18" charset="0"/>
                <a:ea typeface="+mn-ea"/>
                <a:cs typeface="Times New Roman" panose="02020603050405020304" pitchFamily="18" charset="0"/>
              </a:rPr>
              <a:t>应用中，一个直接的形貌</a:t>
            </a:r>
            <a:r>
              <a:rPr lang="en-US" altLang="zh-CN" kern="1200" dirty="0">
                <a:solidFill>
                  <a:schemeClr val="dk1"/>
                </a:solidFill>
                <a:latin typeface="Times New Roman" panose="02020603050405020304" pitchFamily="18" charset="0"/>
                <a:ea typeface="+mn-ea"/>
                <a:cs typeface="Times New Roman" panose="02020603050405020304" pitchFamily="18" charset="0"/>
              </a:rPr>
              <a:t>­</a:t>
            </a:r>
            <a:r>
              <a:rPr lang="zh-CN" altLang="en-US" kern="1200" dirty="0">
                <a:solidFill>
                  <a:schemeClr val="dk1"/>
                </a:solidFill>
                <a:latin typeface="Times New Roman" panose="02020603050405020304" pitchFamily="18" charset="0"/>
                <a:ea typeface="+mn-ea"/>
                <a:cs typeface="Times New Roman" panose="02020603050405020304" pitchFamily="18" charset="0"/>
              </a:rPr>
              <a:t>辐射特性</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参数</a:t>
            </a:r>
            <a:r>
              <a:rPr lang="zh-CN" altLang="en-US" kern="1200" dirty="0">
                <a:solidFill>
                  <a:schemeClr val="dk1"/>
                </a:solidFill>
                <a:latin typeface="Times New Roman" panose="02020603050405020304" pitchFamily="18" charset="0"/>
                <a:ea typeface="+mn-ea"/>
                <a:cs typeface="Times New Roman" panose="02020603050405020304" pitchFamily="18" charset="0"/>
              </a:rPr>
              <a:t>化关系更为高效</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方便</a:t>
            </a: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lvl="1" algn="just" eaLnBrk="1">
              <a:buSzPct val="100000"/>
            </a:pPr>
            <a:r>
              <a:rPr lang="en-US" altLang="zh-CN" kern="1200" dirty="0" err="1">
                <a:solidFill>
                  <a:schemeClr val="dk1"/>
                </a:solidFill>
                <a:latin typeface="Times New Roman" panose="02020603050405020304" pitchFamily="18" charset="0"/>
                <a:ea typeface="+mn-ea"/>
                <a:cs typeface="Times New Roman" panose="02020603050405020304" pitchFamily="18" charset="0"/>
              </a:rPr>
              <a:t>Kahnert</a:t>
            </a:r>
            <a:r>
              <a:rPr lang="en-US" altLang="zh-CN" kern="1200" dirty="0">
                <a:solidFill>
                  <a:schemeClr val="dk1"/>
                </a:solidFill>
                <a:latin typeface="Times New Roman" panose="02020603050405020304" pitchFamily="18" charset="0"/>
                <a:ea typeface="+mn-ea"/>
                <a:cs typeface="Times New Roman" panose="02020603050405020304" pitchFamily="18" charset="0"/>
              </a:rPr>
              <a:t> </a:t>
            </a:r>
            <a:r>
              <a:rPr lang="en-US" altLang="zh-CN" kern="1200" dirty="0" smtClean="0">
                <a:solidFill>
                  <a:schemeClr val="dk1"/>
                </a:solidFill>
                <a:latin typeface="Times New Roman" panose="02020603050405020304" pitchFamily="18" charset="0"/>
                <a:ea typeface="+mn-ea"/>
                <a:cs typeface="Times New Roman" panose="02020603050405020304" pitchFamily="18" charset="0"/>
              </a:rPr>
              <a:t>[1] </a:t>
            </a:r>
            <a:r>
              <a:rPr lang="zh-CN" altLang="en-US" kern="1200" dirty="0">
                <a:solidFill>
                  <a:schemeClr val="dk1"/>
                </a:solidFill>
                <a:latin typeface="Times New Roman" panose="02020603050405020304" pitchFamily="18" charset="0"/>
                <a:ea typeface="+mn-ea"/>
                <a:cs typeface="Times New Roman" panose="02020603050405020304" pitchFamily="18" charset="0"/>
              </a:rPr>
              <a:t>采用三阶多项式拟合黑碳光学特性与等体积粒径</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之间</a:t>
            </a:r>
            <a:r>
              <a:rPr lang="zh-CN" altLang="en-US" kern="1200" dirty="0">
                <a:solidFill>
                  <a:schemeClr val="dk1"/>
                </a:solidFill>
                <a:latin typeface="Times New Roman" panose="02020603050405020304" pitchFamily="18" charset="0"/>
                <a:ea typeface="+mn-ea"/>
                <a:cs typeface="Times New Roman" panose="02020603050405020304" pitchFamily="18" charset="0"/>
              </a:rPr>
              <a:t>的关系，尽管吸收截面拟合较好，但对散射截面、非对称参数拟合性能较差。</a:t>
            </a:r>
          </a:p>
          <a:p>
            <a:pPr lvl="1" algn="just" eaLnBrk="1">
              <a:buSzPct val="100000"/>
            </a:pPr>
            <a:r>
              <a:rPr lang="en-US" altLang="zh-CN" kern="1200" dirty="0">
                <a:solidFill>
                  <a:schemeClr val="dk1"/>
                </a:solidFill>
                <a:latin typeface="Times New Roman" panose="02020603050405020304" pitchFamily="18" charset="0"/>
                <a:ea typeface="+mn-ea"/>
                <a:cs typeface="Times New Roman" panose="02020603050405020304" pitchFamily="18" charset="0"/>
              </a:rPr>
              <a:t>Smith </a:t>
            </a:r>
            <a:r>
              <a:rPr lang="zh-CN" altLang="en-US" kern="1200" dirty="0">
                <a:solidFill>
                  <a:schemeClr val="dk1"/>
                </a:solidFill>
                <a:latin typeface="Times New Roman" panose="02020603050405020304" pitchFamily="18" charset="0"/>
                <a:ea typeface="+mn-ea"/>
                <a:cs typeface="Times New Roman" panose="02020603050405020304" pitchFamily="18" charset="0"/>
              </a:rPr>
              <a:t>等 </a:t>
            </a:r>
            <a:r>
              <a:rPr lang="en-US" altLang="zh-CN" kern="1200" dirty="0" smtClean="0">
                <a:solidFill>
                  <a:schemeClr val="dk1"/>
                </a:solidFill>
                <a:latin typeface="Times New Roman" panose="02020603050405020304" pitchFamily="18" charset="0"/>
                <a:ea typeface="+mn-ea"/>
                <a:cs typeface="Times New Roman" panose="02020603050405020304" pitchFamily="18" charset="0"/>
              </a:rPr>
              <a:t>[2] </a:t>
            </a:r>
            <a:r>
              <a:rPr lang="zh-CN" altLang="en-US" kern="1200" dirty="0">
                <a:solidFill>
                  <a:schemeClr val="dk1"/>
                </a:solidFill>
                <a:latin typeface="Times New Roman" panose="02020603050405020304" pitchFamily="18" charset="0"/>
                <a:ea typeface="+mn-ea"/>
                <a:cs typeface="Times New Roman" panose="02020603050405020304" pitchFamily="18" charset="0"/>
              </a:rPr>
              <a:t>采用更复杂的含对数项公式拟合裸露黑碳烟颗粒光学特性与主</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粒子个数</a:t>
            </a:r>
            <a:r>
              <a:rPr lang="zh-CN" altLang="en-US" kern="1200" dirty="0">
                <a:solidFill>
                  <a:schemeClr val="dk1"/>
                </a:solidFill>
                <a:latin typeface="Times New Roman" panose="02020603050405020304" pitchFamily="18" charset="0"/>
                <a:ea typeface="+mn-ea"/>
                <a:cs typeface="Times New Roman" panose="02020603050405020304" pitchFamily="18" charset="0"/>
              </a:rPr>
              <a:t>的关系，但其主粒子粒径固定在 </a:t>
            </a:r>
            <a:r>
              <a:rPr lang="en-US" altLang="zh-CN" kern="1200" dirty="0" smtClean="0">
                <a:solidFill>
                  <a:schemeClr val="dk1"/>
                </a:solidFill>
                <a:latin typeface="Times New Roman" panose="02020603050405020304" pitchFamily="18" charset="0"/>
                <a:ea typeface="+mn-ea"/>
                <a:cs typeface="Times New Roman" panose="02020603050405020304" pitchFamily="18" charset="0"/>
              </a:rPr>
              <a:t>50 nm</a:t>
            </a:r>
          </a:p>
          <a:p>
            <a:pPr lvl="1" algn="just" eaLnBrk="1">
              <a:buSzPct val="100000"/>
            </a:pP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有</a:t>
            </a:r>
            <a:r>
              <a:rPr lang="zh-CN" altLang="en-US" kern="1200" dirty="0">
                <a:solidFill>
                  <a:schemeClr val="dk1"/>
                </a:solidFill>
                <a:latin typeface="Times New Roman" panose="02020603050405020304" pitchFamily="18" charset="0"/>
                <a:ea typeface="+mn-ea"/>
                <a:cs typeface="Times New Roman" panose="02020603050405020304" pitchFamily="18" charset="0"/>
              </a:rPr>
              <a:t>必要研究适用性更广的黑碳烟颗粒辐射特性参数化</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方法</a:t>
            </a: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marL="344487" lvl="1" indent="0" algn="just" eaLnBrk="1">
              <a:buSzPct val="100000"/>
              <a:buNone/>
            </a:pPr>
            <a:r>
              <a:rPr lang="en-US" altLang="zh-CN" sz="1600" kern="1200" dirty="0" smtClean="0">
                <a:solidFill>
                  <a:schemeClr val="dk1"/>
                </a:solidFill>
                <a:latin typeface="Times New Roman" panose="02020603050405020304" pitchFamily="18" charset="0"/>
                <a:ea typeface="+mn-ea"/>
                <a:cs typeface="Times New Roman" panose="02020603050405020304" pitchFamily="18" charset="0"/>
              </a:rPr>
              <a:t>[1] </a:t>
            </a:r>
            <a:r>
              <a:rPr lang="en-US" altLang="zh-CN" sz="1600" kern="1200" dirty="0" err="1">
                <a:solidFill>
                  <a:schemeClr val="dk1"/>
                </a:solidFill>
                <a:latin typeface="Times New Roman" panose="02020603050405020304" pitchFamily="18" charset="0"/>
                <a:ea typeface="+mn-ea"/>
                <a:cs typeface="Times New Roman" panose="02020603050405020304" pitchFamily="18" charset="0"/>
              </a:rPr>
              <a:t>Kahnert</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 M. Numerically exact computation of the optical properties of light absorbing carbon aggregates </a:t>
            </a:r>
            <a:r>
              <a:rPr lang="en-US" altLang="zh-CN" sz="1600" kern="1200" dirty="0" err="1" smtClean="0">
                <a:solidFill>
                  <a:schemeClr val="dk1"/>
                </a:solidFill>
                <a:latin typeface="Times New Roman" panose="02020603050405020304" pitchFamily="18" charset="0"/>
                <a:ea typeface="+mn-ea"/>
                <a:cs typeface="Times New Roman" panose="02020603050405020304" pitchFamily="18" charset="0"/>
              </a:rPr>
              <a:t>forwavelength</a:t>
            </a:r>
            <a:r>
              <a:rPr lang="en-US" altLang="zh-CN" sz="1600" kern="1200" dirty="0" smtClean="0">
                <a:solidFill>
                  <a:schemeClr val="dk1"/>
                </a:solidFill>
                <a:latin typeface="Times New Roman" panose="02020603050405020304" pitchFamily="18" charset="0"/>
                <a:ea typeface="+mn-ea"/>
                <a:cs typeface="Times New Roman" panose="02020603050405020304" pitchFamily="18" charset="0"/>
              </a:rPr>
              <a:t> </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of 200 </a:t>
            </a:r>
            <a:r>
              <a:rPr lang="en-US" altLang="zh-CN" sz="1600" kern="1200" dirty="0" err="1">
                <a:solidFill>
                  <a:schemeClr val="dk1"/>
                </a:solidFill>
                <a:latin typeface="Times New Roman" panose="02020603050405020304" pitchFamily="18" charset="0"/>
                <a:ea typeface="+mn-ea"/>
                <a:cs typeface="Times New Roman" panose="02020603050405020304" pitchFamily="18" charset="0"/>
              </a:rPr>
              <a:t>nmâ</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 12.2 Î¼m. Atmospheric Chemistry and Physics, 2010, 10(17):8319–8329</a:t>
            </a:r>
            <a:r>
              <a:rPr lang="en-US" altLang="zh-CN" sz="1600" kern="1200" dirty="0" smtClean="0">
                <a:solidFill>
                  <a:schemeClr val="dk1"/>
                </a:solidFill>
                <a:latin typeface="Times New Roman" panose="02020603050405020304" pitchFamily="18" charset="0"/>
                <a:ea typeface="+mn-ea"/>
                <a:cs typeface="Times New Roman" panose="02020603050405020304" pitchFamily="18" charset="0"/>
              </a:rPr>
              <a:t>.</a:t>
            </a:r>
          </a:p>
          <a:p>
            <a:pPr marL="344487" lvl="1" indent="0" algn="just" eaLnBrk="1">
              <a:buSzPct val="100000"/>
              <a:buNone/>
            </a:pPr>
            <a:r>
              <a:rPr lang="en-US" altLang="zh-CN" sz="1600" kern="1200" dirty="0" smtClean="0">
                <a:solidFill>
                  <a:schemeClr val="dk1"/>
                </a:solidFill>
                <a:latin typeface="Times New Roman" panose="02020603050405020304" pitchFamily="18" charset="0"/>
                <a:ea typeface="+mn-ea"/>
                <a:cs typeface="Times New Roman" panose="02020603050405020304" pitchFamily="18" charset="0"/>
              </a:rPr>
              <a:t>[2] </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Smith A J A, Grainger R G. Simplifying the calculation of light scattering properties for black carbon </a:t>
            </a:r>
            <a:r>
              <a:rPr lang="en-US" altLang="zh-CN" sz="1600" kern="1200" dirty="0" err="1" smtClean="0">
                <a:solidFill>
                  <a:schemeClr val="dk1"/>
                </a:solidFill>
                <a:latin typeface="Times New Roman" panose="02020603050405020304" pitchFamily="18" charset="0"/>
                <a:ea typeface="+mn-ea"/>
                <a:cs typeface="Times New Roman" panose="02020603050405020304" pitchFamily="18" charset="0"/>
              </a:rPr>
              <a:t>fractalaggregates</a:t>
            </a:r>
            <a:r>
              <a:rPr lang="en-US" altLang="zh-CN" sz="1600" kern="1200" dirty="0">
                <a:solidFill>
                  <a:schemeClr val="dk1"/>
                </a:solidFill>
                <a:latin typeface="Times New Roman" panose="02020603050405020304" pitchFamily="18" charset="0"/>
                <a:ea typeface="+mn-ea"/>
                <a:cs typeface="Times New Roman" panose="02020603050405020304" pitchFamily="18" charset="0"/>
              </a:rPr>
              <a:t>. Atmospheric Chemistry and Physics, 2014, 14(15):7825–7836.</a:t>
            </a: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研究现状</a:t>
            </a:r>
          </a:p>
        </p:txBody>
      </p:sp>
    </p:spTree>
    <p:custDataLst>
      <p:tags r:id="rId1"/>
    </p:custDataLst>
    <p:extLst>
      <p:ext uri="{BB962C8B-B14F-4D97-AF65-F5344CB8AC3E}">
        <p14:creationId xmlns:p14="http://schemas.microsoft.com/office/powerpoint/2010/main" val="1009539818"/>
      </p:ext>
    </p:extLst>
  </p:cSld>
  <p:clrMapOvr>
    <a:masterClrMapping/>
  </p:clrMapOvr>
  <mc:AlternateContent xmlns:mc="http://schemas.openxmlformats.org/markup-compatibility/2006" xmlns:p14="http://schemas.microsoft.com/office/powerpoint/2010/main">
    <mc:Choice Requires="p14">
      <p:transition spd="slow" p14:dur="2000" advTm="683"/>
    </mc:Choice>
    <mc:Fallback xmlns="">
      <p:transition spd="slow" advTm="68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88640"/>
            <a:ext cx="8352928" cy="582597"/>
          </a:xfrm>
        </p:spPr>
        <p:txBody>
          <a:bodyPr/>
          <a:lstStyle/>
          <a:p>
            <a:r>
              <a:rPr lang="zh-CN" altLang="en-US" dirty="0">
                <a:latin typeface="Times New Roman" panose="02020603050405020304" pitchFamily="18" charset="0"/>
                <a:cs typeface="Times New Roman" panose="02020603050405020304" pitchFamily="18" charset="0"/>
              </a:rPr>
              <a:t>研究现状</a:t>
            </a:r>
          </a:p>
        </p:txBody>
      </p:sp>
      <p:sp>
        <p:nvSpPr>
          <p:cNvPr id="7" name="矩形 6"/>
          <p:cNvSpPr/>
          <p:nvPr/>
        </p:nvSpPr>
        <p:spPr>
          <a:xfrm>
            <a:off x="179512" y="1287244"/>
            <a:ext cx="7704856" cy="5570756"/>
          </a:xfrm>
          <a:prstGeom prst="rect">
            <a:avLst/>
          </a:prstGeom>
        </p:spPr>
        <p:txBody>
          <a:bodyPr wrap="square">
            <a:spAutoFit/>
          </a:bodyPr>
          <a:lstStyle/>
          <a:p>
            <a:pPr marL="742950" lvl="1" indent="-285750">
              <a:buSzPct val="100000"/>
              <a:buFont typeface="Wingdings" panose="05000000000000000000" pitchFamily="2" charset="2"/>
              <a:buChar char="q"/>
            </a:pPr>
            <a:r>
              <a:rPr lang="zh-CN" altLang="en-US" sz="2400" dirty="0">
                <a:latin typeface="+mn-ea"/>
                <a:ea typeface="+mn-ea"/>
                <a:cs typeface="Times New Roman" panose="02020603050405020304" pitchFamily="18" charset="0"/>
              </a:rPr>
              <a:t>非球辐射模型研究逐步得到</a:t>
            </a:r>
            <a:r>
              <a:rPr lang="zh-CN" altLang="en-US" sz="2400" dirty="0" smtClean="0">
                <a:latin typeface="+mn-ea"/>
                <a:ea typeface="+mn-ea"/>
                <a:cs typeface="Times New Roman" panose="02020603050405020304" pitchFamily="18" charset="0"/>
              </a:rPr>
              <a:t>发展，但</a:t>
            </a:r>
            <a:r>
              <a:rPr lang="zh-CN" altLang="en-US" sz="2400" dirty="0">
                <a:latin typeface="+mn-ea"/>
                <a:ea typeface="+mn-ea"/>
                <a:cs typeface="Times New Roman" panose="02020603050405020304" pitchFamily="18" charset="0"/>
              </a:rPr>
              <a:t>极少有研究人员针对形貌更为复杂的林火混合黑碳烟</a:t>
            </a:r>
            <a:r>
              <a:rPr lang="zh-CN" altLang="en-US" sz="2400" dirty="0" smtClean="0">
                <a:latin typeface="+mn-ea"/>
                <a:ea typeface="+mn-ea"/>
                <a:cs typeface="Times New Roman" panose="02020603050405020304" pitchFamily="18" charset="0"/>
              </a:rPr>
              <a:t>颗粒</a:t>
            </a:r>
            <a:r>
              <a:rPr lang="zh-CN" altLang="en-US" sz="2400" dirty="0">
                <a:latin typeface="+mn-ea"/>
                <a:ea typeface="+mn-ea"/>
                <a:cs typeface="Times New Roman" panose="02020603050405020304" pitchFamily="18" charset="0"/>
              </a:rPr>
              <a:t>，如何构建林火混合黑碳烟颗粒辐射非球模型仍然有待于进一步</a:t>
            </a:r>
            <a:r>
              <a:rPr lang="zh-CN" altLang="en-US" sz="2400" dirty="0" smtClean="0">
                <a:latin typeface="+mn-ea"/>
                <a:ea typeface="+mn-ea"/>
                <a:cs typeface="Times New Roman" panose="02020603050405020304" pitchFamily="18" charset="0"/>
              </a:rPr>
              <a:t>研究</a:t>
            </a:r>
            <a:endParaRPr lang="en-US" altLang="zh-CN" sz="2400" dirty="0">
              <a:latin typeface="+mn-ea"/>
              <a:ea typeface="+mn-ea"/>
              <a:cs typeface="Times New Roman" panose="02020603050405020304" pitchFamily="18" charset="0"/>
            </a:endParaRPr>
          </a:p>
          <a:p>
            <a:pPr marL="742950" lvl="1" indent="-285750">
              <a:buSzPct val="100000"/>
              <a:buFont typeface="Wingdings" panose="05000000000000000000" pitchFamily="2" charset="2"/>
              <a:buChar char="q"/>
            </a:pPr>
            <a:endParaRPr lang="en-US" altLang="zh-CN" sz="2400" dirty="0" smtClean="0">
              <a:latin typeface="+mn-ea"/>
              <a:ea typeface="+mn-ea"/>
              <a:cs typeface="Times New Roman" panose="02020603050405020304" pitchFamily="18" charset="0"/>
            </a:endParaRPr>
          </a:p>
          <a:p>
            <a:pPr marL="742950" lvl="1" indent="-285750">
              <a:buSzPct val="100000"/>
              <a:buFont typeface="Wingdings" panose="05000000000000000000" pitchFamily="2" charset="2"/>
              <a:buChar char="q"/>
            </a:pPr>
            <a:r>
              <a:rPr lang="zh-CN" altLang="en-US" sz="2400" dirty="0" smtClean="0">
                <a:latin typeface="+mn-ea"/>
                <a:ea typeface="+mn-ea"/>
                <a:cs typeface="Times New Roman" panose="02020603050405020304" pitchFamily="18" charset="0"/>
              </a:rPr>
              <a:t>林火</a:t>
            </a:r>
            <a:r>
              <a:rPr lang="zh-CN" altLang="en-US" sz="2400" dirty="0">
                <a:latin typeface="+mn-ea"/>
                <a:ea typeface="+mn-ea"/>
                <a:cs typeface="Times New Roman" panose="02020603050405020304" pitchFamily="18" charset="0"/>
              </a:rPr>
              <a:t>混合黑碳烟颗粒</a:t>
            </a:r>
            <a:r>
              <a:rPr lang="zh-CN" altLang="en-US" sz="2400" dirty="0" smtClean="0">
                <a:latin typeface="+mn-ea"/>
                <a:ea typeface="+mn-ea"/>
                <a:cs typeface="Times New Roman" panose="02020603050405020304" pitchFamily="18" charset="0"/>
              </a:rPr>
              <a:t>辐射</a:t>
            </a:r>
            <a:r>
              <a:rPr lang="zh-CN" altLang="en-US" sz="2400" dirty="0">
                <a:latin typeface="+mn-ea"/>
                <a:ea typeface="+mn-ea"/>
                <a:cs typeface="Times New Roman" panose="02020603050405020304" pitchFamily="18" charset="0"/>
              </a:rPr>
              <a:t>计算</a:t>
            </a:r>
            <a:r>
              <a:rPr lang="zh-CN" altLang="en-US" sz="2400" dirty="0" smtClean="0">
                <a:latin typeface="+mn-ea"/>
                <a:ea typeface="+mn-ea"/>
                <a:cs typeface="Times New Roman" panose="02020603050405020304" pitchFamily="18" charset="0"/>
              </a:rPr>
              <a:t>难点在于：</a:t>
            </a:r>
            <a:endParaRPr lang="en-US" altLang="zh-CN" sz="2400" dirty="0" smtClean="0">
              <a:latin typeface="+mn-ea"/>
              <a:ea typeface="+mn-ea"/>
              <a:cs typeface="Times New Roman" panose="02020603050405020304" pitchFamily="18" charset="0"/>
            </a:endParaRPr>
          </a:p>
          <a:p>
            <a:pPr lvl="1">
              <a:buSzPct val="100000"/>
            </a:pPr>
            <a:r>
              <a:rPr lang="en-US" altLang="zh-CN" sz="2400" dirty="0">
                <a:latin typeface="+mn-ea"/>
                <a:ea typeface="+mn-ea"/>
                <a:cs typeface="Times New Roman" panose="02020603050405020304" pitchFamily="18" charset="0"/>
              </a:rPr>
              <a:t>	</a:t>
            </a:r>
            <a:r>
              <a:rPr lang="en-US" altLang="zh-CN" sz="2400" dirty="0" smtClean="0">
                <a:latin typeface="+mn-ea"/>
                <a:ea typeface="+mn-ea"/>
                <a:cs typeface="Times New Roman" panose="02020603050405020304" pitchFamily="18" charset="0"/>
              </a:rPr>
              <a:t>(1</a:t>
            </a:r>
            <a:r>
              <a:rPr lang="zh-CN" altLang="en-US" sz="2400" dirty="0" smtClean="0">
                <a:latin typeface="+mn-ea"/>
                <a:ea typeface="+mn-ea"/>
                <a:cs typeface="Times New Roman" panose="02020603050405020304" pitchFamily="18" charset="0"/>
              </a:rPr>
              <a:t>）林火</a:t>
            </a:r>
            <a:r>
              <a:rPr lang="zh-CN" altLang="en-US" sz="2400" dirty="0">
                <a:latin typeface="+mn-ea"/>
                <a:ea typeface="+mn-ea"/>
                <a:cs typeface="Times New Roman" panose="02020603050405020304" pitchFamily="18" charset="0"/>
              </a:rPr>
              <a:t>混合黑碳烟颗粒形貌多样，难以用</a:t>
            </a:r>
            <a:r>
              <a:rPr lang="zh-CN" altLang="en-US" sz="2400" dirty="0" smtClean="0">
                <a:latin typeface="+mn-ea"/>
                <a:ea typeface="+mn-ea"/>
                <a:cs typeface="Times New Roman" panose="02020603050405020304" pitchFamily="18" charset="0"/>
              </a:rPr>
              <a:t>一种    </a:t>
            </a:r>
            <a:r>
              <a:rPr lang="en-US" altLang="zh-CN" sz="2400" dirty="0">
                <a:latin typeface="+mn-ea"/>
                <a:ea typeface="+mn-ea"/>
                <a:cs typeface="Times New Roman" panose="02020603050405020304" pitchFamily="18" charset="0"/>
              </a:rPr>
              <a:t> </a:t>
            </a:r>
            <a:r>
              <a:rPr lang="en-US" altLang="zh-CN" sz="2400" dirty="0" smtClean="0">
                <a:latin typeface="+mn-ea"/>
                <a:ea typeface="+mn-ea"/>
                <a:cs typeface="Times New Roman" panose="02020603050405020304" pitchFamily="18" charset="0"/>
              </a:rPr>
              <a:t>           	    </a:t>
            </a:r>
            <a:r>
              <a:rPr lang="zh-CN" altLang="en-US" sz="2400" dirty="0" smtClean="0">
                <a:latin typeface="+mn-ea"/>
                <a:ea typeface="+mn-ea"/>
                <a:cs typeface="Times New Roman" panose="02020603050405020304" pitchFamily="18" charset="0"/>
              </a:rPr>
              <a:t>模型表征；</a:t>
            </a:r>
            <a:endParaRPr lang="en-US" altLang="zh-CN" sz="2400" dirty="0">
              <a:latin typeface="+mn-ea"/>
              <a:ea typeface="+mn-ea"/>
              <a:cs typeface="Times New Roman" panose="02020603050405020304" pitchFamily="18" charset="0"/>
            </a:endParaRPr>
          </a:p>
          <a:p>
            <a:pPr lvl="1">
              <a:buSzPct val="100000"/>
            </a:pPr>
            <a:r>
              <a:rPr lang="en-US" altLang="zh-CN" sz="2400" dirty="0" smtClean="0">
                <a:latin typeface="+mn-ea"/>
                <a:ea typeface="+mn-ea"/>
                <a:cs typeface="Times New Roman" panose="02020603050405020304" pitchFamily="18" charset="0"/>
              </a:rPr>
              <a:t>	(2)</a:t>
            </a:r>
            <a:r>
              <a:rPr lang="zh-CN" altLang="en-US" sz="2400" dirty="0">
                <a:latin typeface="+mn-ea"/>
                <a:ea typeface="+mn-ea"/>
                <a:cs typeface="Times New Roman" panose="02020603050405020304" pitchFamily="18" charset="0"/>
              </a:rPr>
              <a:t> 但林火混合黑碳烟颗粒复杂形貌产生物理</a:t>
            </a:r>
            <a:r>
              <a:rPr lang="zh-CN" altLang="en-US" sz="2400" dirty="0" smtClean="0">
                <a:latin typeface="+mn-ea"/>
                <a:ea typeface="+mn-ea"/>
                <a:cs typeface="Times New Roman" panose="02020603050405020304" pitchFamily="18" charset="0"/>
              </a:rPr>
              <a:t>、</a:t>
            </a:r>
            <a:r>
              <a:rPr lang="en-US" altLang="zh-CN" sz="2400" dirty="0" smtClean="0">
                <a:latin typeface="+mn-ea"/>
                <a:ea typeface="+mn-ea"/>
                <a:cs typeface="Times New Roman" panose="02020603050405020304" pitchFamily="18" charset="0"/>
              </a:rPr>
              <a:t>	    </a:t>
            </a:r>
            <a:r>
              <a:rPr lang="zh-CN" altLang="en-US" sz="2400" dirty="0" smtClean="0">
                <a:latin typeface="+mn-ea"/>
                <a:ea typeface="+mn-ea"/>
                <a:cs typeface="Times New Roman" panose="02020603050405020304" pitchFamily="18" charset="0"/>
              </a:rPr>
              <a:t>化学过程然</a:t>
            </a:r>
            <a:r>
              <a:rPr lang="zh-CN" altLang="en-US" sz="2400" dirty="0">
                <a:latin typeface="+mn-ea"/>
                <a:ea typeface="+mn-ea"/>
                <a:cs typeface="Times New Roman" panose="02020603050405020304" pitchFamily="18" charset="0"/>
              </a:rPr>
              <a:t>不清楚，从而造成计算机模拟</a:t>
            </a:r>
            <a:r>
              <a:rPr lang="zh-CN" altLang="en-US" sz="2400" dirty="0" smtClean="0">
                <a:latin typeface="+mn-ea"/>
                <a:ea typeface="+mn-ea"/>
                <a:cs typeface="Times New Roman" panose="02020603050405020304" pitchFamily="18" charset="0"/>
              </a:rPr>
              <a:t>机    </a:t>
            </a:r>
            <a:r>
              <a:rPr lang="en-US" altLang="zh-CN" sz="2400" dirty="0" smtClean="0">
                <a:latin typeface="+mn-ea"/>
                <a:ea typeface="+mn-ea"/>
                <a:cs typeface="Times New Roman" panose="02020603050405020304" pitchFamily="18" charset="0"/>
              </a:rPr>
              <a:t>	     </a:t>
            </a:r>
            <a:r>
              <a:rPr lang="zh-CN" altLang="en-US" sz="2400" dirty="0" smtClean="0">
                <a:latin typeface="+mn-ea"/>
                <a:ea typeface="+mn-ea"/>
                <a:cs typeface="Times New Roman" panose="02020603050405020304" pitchFamily="18" charset="0"/>
              </a:rPr>
              <a:t>制不确定</a:t>
            </a:r>
            <a:endParaRPr lang="en-US" altLang="zh-CN" sz="2400" dirty="0" smtClean="0">
              <a:latin typeface="+mn-ea"/>
              <a:ea typeface="+mn-ea"/>
              <a:cs typeface="Times New Roman" panose="02020603050405020304" pitchFamily="18" charset="0"/>
            </a:endParaRPr>
          </a:p>
          <a:p>
            <a:pPr lvl="1">
              <a:buSzPct val="100000"/>
            </a:pPr>
            <a:r>
              <a:rPr lang="en-US" altLang="zh-CN" sz="2400" dirty="0">
                <a:latin typeface="+mn-ea"/>
                <a:ea typeface="+mn-ea"/>
                <a:cs typeface="Times New Roman" panose="02020603050405020304" pitchFamily="18" charset="0"/>
              </a:rPr>
              <a:t>	</a:t>
            </a:r>
            <a:r>
              <a:rPr lang="en-US" altLang="zh-CN" sz="2400" dirty="0" smtClean="0">
                <a:latin typeface="+mn-ea"/>
                <a:ea typeface="+mn-ea"/>
                <a:cs typeface="Times New Roman" panose="02020603050405020304" pitchFamily="18" charset="0"/>
              </a:rPr>
              <a:t>(3)</a:t>
            </a:r>
            <a:r>
              <a:rPr lang="zh-CN" altLang="en-US" sz="2400" dirty="0" smtClean="0">
                <a:latin typeface="+mn-ea"/>
                <a:ea typeface="+mn-ea"/>
                <a:cs typeface="Times New Roman" panose="02020603050405020304" pitchFamily="18" charset="0"/>
              </a:rPr>
              <a:t>对于形貌</a:t>
            </a:r>
            <a:r>
              <a:rPr lang="zh-CN" altLang="en-US" sz="2400" dirty="0">
                <a:latin typeface="+mn-ea"/>
                <a:ea typeface="+mn-ea"/>
                <a:cs typeface="Times New Roman" panose="02020603050405020304" pitchFamily="18" charset="0"/>
              </a:rPr>
              <a:t>极为复杂的林火混合黑碳烟颗粒，</a:t>
            </a:r>
            <a:r>
              <a:rPr lang="zh-CN" altLang="en-US" sz="2400" dirty="0" smtClean="0">
                <a:latin typeface="+mn-ea"/>
                <a:ea typeface="+mn-ea"/>
                <a:cs typeface="Times New Roman" panose="02020603050405020304" pitchFamily="18" charset="0"/>
              </a:rPr>
              <a:t>构   </a:t>
            </a:r>
            <a:r>
              <a:rPr lang="en-US" altLang="zh-CN" sz="2400" dirty="0" smtClean="0">
                <a:latin typeface="+mn-ea"/>
                <a:ea typeface="+mn-ea"/>
                <a:cs typeface="Times New Roman" panose="02020603050405020304" pitchFamily="18" charset="0"/>
              </a:rPr>
              <a:t>	   </a:t>
            </a:r>
            <a:r>
              <a:rPr lang="zh-CN" altLang="en-US" sz="2400" dirty="0" smtClean="0">
                <a:latin typeface="+mn-ea"/>
                <a:ea typeface="+mn-ea"/>
                <a:cs typeface="Times New Roman" panose="02020603050405020304" pitchFamily="18" charset="0"/>
              </a:rPr>
              <a:t>建完整准确</a:t>
            </a:r>
            <a:r>
              <a:rPr lang="zh-CN" altLang="en-US" sz="2400" dirty="0">
                <a:latin typeface="+mn-ea"/>
                <a:ea typeface="+mn-ea"/>
                <a:cs typeface="Times New Roman" panose="02020603050405020304" pitchFamily="18" charset="0"/>
              </a:rPr>
              <a:t>的辐射特性查找表计算</a:t>
            </a:r>
            <a:r>
              <a:rPr lang="zh-CN" altLang="en-US" sz="2400" dirty="0" smtClean="0">
                <a:latin typeface="+mn-ea"/>
                <a:ea typeface="+mn-ea"/>
                <a:cs typeface="Times New Roman" panose="02020603050405020304" pitchFamily="18" charset="0"/>
              </a:rPr>
              <a:t>资源需求巨</a:t>
            </a:r>
            <a:r>
              <a:rPr lang="en-US" altLang="zh-CN" sz="2400" dirty="0" smtClean="0">
                <a:latin typeface="+mn-ea"/>
                <a:ea typeface="+mn-ea"/>
                <a:cs typeface="Times New Roman" panose="02020603050405020304" pitchFamily="18" charset="0"/>
              </a:rPr>
              <a:t>	   </a:t>
            </a:r>
            <a:r>
              <a:rPr lang="zh-CN" altLang="en-US" sz="2400" dirty="0">
                <a:latin typeface="+mn-ea"/>
                <a:ea typeface="+mn-ea"/>
                <a:cs typeface="Times New Roman" panose="02020603050405020304" pitchFamily="18" charset="0"/>
              </a:rPr>
              <a:t>大</a:t>
            </a:r>
            <a:endParaRPr lang="en-US" altLang="zh-CN" sz="2400" dirty="0" smtClean="0">
              <a:latin typeface="+mn-ea"/>
              <a:ea typeface="+mn-ea"/>
              <a:cs typeface="Times New Roman" panose="02020603050405020304" pitchFamily="18" charset="0"/>
            </a:endParaRPr>
          </a:p>
          <a:p>
            <a:pPr lvl="1">
              <a:buSzPct val="100000"/>
            </a:pPr>
            <a:endParaRPr lang="en-US" altLang="zh-CN" sz="2000" dirty="0">
              <a:latin typeface="+mn-ea"/>
              <a:ea typeface="+mn-ea"/>
              <a:cs typeface="Times New Roman" panose="02020603050405020304" pitchFamily="18" charset="0"/>
            </a:endParaRPr>
          </a:p>
        </p:txBody>
      </p:sp>
    </p:spTree>
    <p:custDataLst>
      <p:tags r:id="rId1"/>
    </p:custDataLst>
    <p:extLst>
      <p:ext uri="{BB962C8B-B14F-4D97-AF65-F5344CB8AC3E}">
        <p14:creationId xmlns:p14="http://schemas.microsoft.com/office/powerpoint/2010/main" val="4128975050"/>
      </p:ext>
    </p:extLst>
  </p:cSld>
  <p:clrMapOvr>
    <a:masterClrMapping/>
  </p:clrMapOvr>
  <mc:AlternateContent xmlns:mc="http://schemas.openxmlformats.org/markup-compatibility/2006" xmlns:p14="http://schemas.microsoft.com/office/powerpoint/2010/main">
    <mc:Choice Requires="p14">
      <p:transition spd="slow" p14:dur="2000" advTm="528"/>
    </mc:Choice>
    <mc:Fallback xmlns="">
      <p:transition spd="slow" advTm="52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9519" y="1455996"/>
            <a:ext cx="8139163" cy="5400599"/>
          </a:xfrm>
        </p:spPr>
        <p:txBody>
          <a:bodyPr/>
          <a:lstStyle/>
          <a:p>
            <a:pPr marL="0" indent="0" algn="just" eaLnBrk="1">
              <a:buSzPct val="100000"/>
              <a:buNone/>
            </a:pPr>
            <a:endParaRPr lang="en-US" altLang="zh-CN" kern="1200" dirty="0" smtClean="0">
              <a:solidFill>
                <a:schemeClr val="dk1"/>
              </a:solidFill>
              <a:latin typeface="Times New Roman" panose="02020603050405020304" pitchFamily="18" charset="0"/>
              <a:ea typeface="+mn-ea"/>
              <a:cs typeface="Times New Roman" panose="02020603050405020304" pitchFamily="18" charset="0"/>
            </a:endParaRPr>
          </a:p>
          <a:p>
            <a:pPr marL="0" indent="0" algn="just" eaLnBrk="1">
              <a:buSzPct val="100000"/>
              <a:buNone/>
            </a:pP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虽然</a:t>
            </a:r>
            <a:r>
              <a:rPr lang="zh-CN" altLang="en-US" kern="1200" dirty="0">
                <a:solidFill>
                  <a:schemeClr val="dk1"/>
                </a:solidFill>
                <a:latin typeface="Times New Roman" panose="02020603050405020304" pitchFamily="18" charset="0"/>
                <a:ea typeface="+mn-ea"/>
                <a:cs typeface="Times New Roman" panose="02020603050405020304" pitchFamily="18" charset="0"/>
              </a:rPr>
              <a:t>研究人员开展了一系列大气黑碳烟颗粒辐射特性测量及</a:t>
            </a:r>
            <a:r>
              <a:rPr lang="zh-CN" altLang="en-US" kern="1200" dirty="0" smtClean="0">
                <a:solidFill>
                  <a:schemeClr val="dk1"/>
                </a:solidFill>
                <a:latin typeface="Times New Roman" panose="02020603050405020304" pitchFamily="18" charset="0"/>
                <a:ea typeface="+mn-ea"/>
                <a:cs typeface="Times New Roman" panose="02020603050405020304" pitchFamily="18" charset="0"/>
              </a:rPr>
              <a:t>模拟</a:t>
            </a:r>
            <a:r>
              <a:rPr lang="zh-CN" altLang="en-US" kern="1200" dirty="0">
                <a:solidFill>
                  <a:schemeClr val="dk1"/>
                </a:solidFill>
                <a:latin typeface="Times New Roman" panose="02020603050405020304" pitchFamily="18" charset="0"/>
                <a:ea typeface="+mn-ea"/>
                <a:cs typeface="Times New Roman" panose="02020603050405020304" pitchFamily="18" charset="0"/>
              </a:rPr>
              <a:t>工作，但对于林火混合黑碳烟颗粒不同成分辐射</a:t>
            </a:r>
            <a:r>
              <a:rPr lang="zh-CN" altLang="en-US" kern="1200" dirty="0">
                <a:solidFill>
                  <a:srgbClr val="FF0000"/>
                </a:solidFill>
                <a:latin typeface="Times New Roman" panose="02020603050405020304" pitchFamily="18" charset="0"/>
                <a:ea typeface="+mn-ea"/>
                <a:cs typeface="Times New Roman" panose="02020603050405020304" pitchFamily="18" charset="0"/>
              </a:rPr>
              <a:t>耦合机制揭示不完全</a:t>
            </a:r>
            <a:r>
              <a:rPr lang="zh-CN" altLang="en-US" kern="1200" dirty="0">
                <a:solidFill>
                  <a:schemeClr val="dk1"/>
                </a:solidFill>
                <a:latin typeface="Times New Roman" panose="02020603050405020304" pitchFamily="18" charset="0"/>
                <a:ea typeface="+mn-ea"/>
                <a:cs typeface="Times New Roman" panose="02020603050405020304" pitchFamily="18" charset="0"/>
              </a:rPr>
              <a:t>，形貌</a:t>
            </a:r>
            <a:r>
              <a:rPr lang="zh-CN" altLang="en-US" kern="1200" dirty="0" smtClean="0">
                <a:solidFill>
                  <a:srgbClr val="FF0000"/>
                </a:solidFill>
                <a:latin typeface="Times New Roman" panose="02020603050405020304" pitchFamily="18" charset="0"/>
                <a:ea typeface="+mn-ea"/>
                <a:cs typeface="Times New Roman" panose="02020603050405020304" pitchFamily="18" charset="0"/>
              </a:rPr>
              <a:t>物理变化</a:t>
            </a:r>
            <a:r>
              <a:rPr lang="zh-CN" altLang="en-US" kern="1200" dirty="0">
                <a:solidFill>
                  <a:srgbClr val="FF0000"/>
                </a:solidFill>
                <a:latin typeface="Times New Roman" panose="02020603050405020304" pitchFamily="18" charset="0"/>
                <a:ea typeface="+mn-ea"/>
                <a:cs typeface="Times New Roman" panose="02020603050405020304" pitchFamily="18" charset="0"/>
              </a:rPr>
              <a:t>机制不清晰</a:t>
            </a:r>
            <a:r>
              <a:rPr lang="zh-CN" altLang="en-US" kern="1200" dirty="0">
                <a:solidFill>
                  <a:schemeClr val="dk1"/>
                </a:solidFill>
                <a:latin typeface="Times New Roman" panose="02020603050405020304" pitchFamily="18" charset="0"/>
                <a:ea typeface="+mn-ea"/>
                <a:cs typeface="Times New Roman" panose="02020603050405020304" pitchFamily="18" charset="0"/>
              </a:rPr>
              <a:t>，混合黑碳烟颗粒</a:t>
            </a:r>
            <a:r>
              <a:rPr lang="zh-CN" altLang="en-US" kern="1200" dirty="0">
                <a:solidFill>
                  <a:srgbClr val="FF0000"/>
                </a:solidFill>
                <a:latin typeface="Times New Roman" panose="02020603050405020304" pitchFamily="18" charset="0"/>
                <a:ea typeface="+mn-ea"/>
                <a:cs typeface="Times New Roman" panose="02020603050405020304" pitchFamily="18" charset="0"/>
              </a:rPr>
              <a:t>非球辐射模型</a:t>
            </a:r>
            <a:r>
              <a:rPr lang="zh-CN" altLang="en-US" kern="1200" dirty="0">
                <a:solidFill>
                  <a:schemeClr val="dk1"/>
                </a:solidFill>
                <a:latin typeface="Times New Roman" panose="02020603050405020304" pitchFamily="18" charset="0"/>
                <a:ea typeface="+mn-ea"/>
                <a:cs typeface="Times New Roman" panose="02020603050405020304" pitchFamily="18" charset="0"/>
              </a:rPr>
              <a:t>仍</a:t>
            </a:r>
            <a:r>
              <a:rPr lang="zh-CN" altLang="en-US" kern="1200" dirty="0">
                <a:solidFill>
                  <a:srgbClr val="FF0000"/>
                </a:solidFill>
                <a:latin typeface="Times New Roman" panose="02020603050405020304" pitchFamily="18" charset="0"/>
                <a:ea typeface="+mn-ea"/>
                <a:cs typeface="Times New Roman" panose="02020603050405020304" pitchFamily="18" charset="0"/>
              </a:rPr>
              <a:t>有待优化</a:t>
            </a:r>
            <a:r>
              <a:rPr lang="zh-CN" altLang="en-US" kern="1200" dirty="0">
                <a:solidFill>
                  <a:schemeClr val="dk1"/>
                </a:solidFill>
                <a:latin typeface="Times New Roman" panose="02020603050405020304" pitchFamily="18" charset="0"/>
                <a:ea typeface="+mn-ea"/>
                <a:cs typeface="Times New Roman" panose="02020603050405020304" pitchFamily="18" charset="0"/>
              </a:rPr>
              <a:t>，非球烟颗粒</a:t>
            </a:r>
            <a:r>
              <a:rPr lang="zh-CN" altLang="en-US" kern="1200" dirty="0">
                <a:solidFill>
                  <a:srgbClr val="FF0000"/>
                </a:solidFill>
                <a:latin typeface="Times New Roman" panose="02020603050405020304" pitchFamily="18" charset="0"/>
                <a:ea typeface="+mn-ea"/>
                <a:cs typeface="Times New Roman" panose="02020603050405020304" pitchFamily="18" charset="0"/>
              </a:rPr>
              <a:t>辐射模型</a:t>
            </a:r>
            <a:r>
              <a:rPr lang="zh-CN" altLang="en-US" kern="1200" dirty="0">
                <a:solidFill>
                  <a:schemeClr val="dk1"/>
                </a:solidFill>
                <a:latin typeface="Times New Roman" panose="02020603050405020304" pitchFamily="18" charset="0"/>
                <a:ea typeface="+mn-ea"/>
                <a:cs typeface="Times New Roman" panose="02020603050405020304" pitchFamily="18" charset="0"/>
              </a:rPr>
              <a:t>在</a:t>
            </a:r>
            <a:r>
              <a:rPr lang="zh-CN" altLang="en-US" kern="1200" dirty="0">
                <a:solidFill>
                  <a:srgbClr val="FF0000"/>
                </a:solidFill>
                <a:latin typeface="Times New Roman" panose="02020603050405020304" pitchFamily="18" charset="0"/>
                <a:ea typeface="+mn-ea"/>
                <a:cs typeface="Times New Roman" panose="02020603050405020304" pitchFamily="18" charset="0"/>
              </a:rPr>
              <a:t>气候遥感应用鲜见</a:t>
            </a:r>
            <a:r>
              <a:rPr lang="zh-CN" altLang="en-US" kern="1200" dirty="0">
                <a:solidFill>
                  <a:schemeClr val="dk1"/>
                </a:solidFill>
                <a:latin typeface="Times New Roman" panose="02020603050405020304" pitchFamily="18" charset="0"/>
                <a:ea typeface="+mn-ea"/>
                <a:cs typeface="Times New Roman" panose="02020603050405020304" pitchFamily="18" charset="0"/>
              </a:rPr>
              <a:t>，非球黑碳烟颗粒辐射</a:t>
            </a:r>
            <a:r>
              <a:rPr lang="zh-CN" altLang="en-US" kern="1200" dirty="0">
                <a:solidFill>
                  <a:srgbClr val="FF0000"/>
                </a:solidFill>
                <a:latin typeface="Times New Roman" panose="02020603050405020304" pitchFamily="18" charset="0"/>
                <a:ea typeface="+mn-ea"/>
                <a:cs typeface="Times New Roman" panose="02020603050405020304" pitchFamily="18" charset="0"/>
              </a:rPr>
              <a:t>参数化方案</a:t>
            </a:r>
            <a:r>
              <a:rPr lang="zh-CN" altLang="en-US" kern="1200" dirty="0">
                <a:solidFill>
                  <a:schemeClr val="dk1"/>
                </a:solidFill>
                <a:latin typeface="Times New Roman" panose="02020603050405020304" pitchFamily="18" charset="0"/>
                <a:ea typeface="+mn-ea"/>
                <a:cs typeface="Times New Roman" panose="02020603050405020304" pitchFamily="18" charset="0"/>
              </a:rPr>
              <a:t>仍</a:t>
            </a:r>
            <a:r>
              <a:rPr lang="zh-CN" altLang="en-US" kern="1200" dirty="0">
                <a:solidFill>
                  <a:srgbClr val="FF0000"/>
                </a:solidFill>
                <a:latin typeface="Times New Roman" panose="02020603050405020304" pitchFamily="18" charset="0"/>
                <a:ea typeface="+mn-ea"/>
                <a:cs typeface="Times New Roman" panose="02020603050405020304" pitchFamily="18" charset="0"/>
              </a:rPr>
              <a:t>有待完善</a:t>
            </a:r>
            <a:r>
              <a:rPr lang="zh-CN" altLang="en-US" kern="1200" dirty="0">
                <a:solidFill>
                  <a:schemeClr val="dk1"/>
                </a:solidFill>
                <a:latin typeface="Times New Roman" panose="02020603050405020304" pitchFamily="18" charset="0"/>
                <a:ea typeface="+mn-ea"/>
                <a:cs typeface="Times New Roman" panose="02020603050405020304" pitchFamily="18" charset="0"/>
              </a:rPr>
              <a:t>。</a:t>
            </a:r>
            <a:endParaRPr lang="en-US" altLang="zh-CN"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研究现状</a:t>
            </a:r>
          </a:p>
        </p:txBody>
      </p:sp>
    </p:spTree>
    <p:custDataLst>
      <p:tags r:id="rId1"/>
    </p:custDataLst>
    <p:extLst>
      <p:ext uri="{BB962C8B-B14F-4D97-AF65-F5344CB8AC3E}">
        <p14:creationId xmlns:p14="http://schemas.microsoft.com/office/powerpoint/2010/main" val="896603676"/>
      </p:ext>
    </p:extLst>
  </p:cSld>
  <p:clrMapOvr>
    <a:masterClrMapping/>
  </p:clrMapOvr>
  <mc:AlternateContent xmlns:mc="http://schemas.openxmlformats.org/markup-compatibility/2006" xmlns:p14="http://schemas.microsoft.com/office/powerpoint/2010/main">
    <mc:Choice Requires="p14">
      <p:transition spd="slow" p14:dur="2000" advTm="31568"/>
    </mc:Choice>
    <mc:Fallback xmlns="">
      <p:transition spd="slow" advTm="3156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76224" y="3437326"/>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57308" y="338461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9038" y="2667020"/>
            <a:ext cx="23487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smtClean="0">
                <a:ea typeface="黑体" panose="02010609060101010101" pitchFamily="49" charset="-122"/>
              </a:rPr>
              <a:t>技术路线</a:t>
            </a:r>
            <a:endParaRPr lang="zh-CN" altLang="en-US" sz="4000" baseline="0" dirty="0">
              <a:ea typeface="黑体" panose="02010609060101010101" pitchFamily="49" charset="-122"/>
            </a:endParaRPr>
          </a:p>
        </p:txBody>
      </p:sp>
      <p:sp>
        <p:nvSpPr>
          <p:cNvPr id="21" name="AutoShape 4"/>
          <p:cNvSpPr>
            <a:spLocks noChangeArrowheads="1"/>
          </p:cNvSpPr>
          <p:nvPr/>
        </p:nvSpPr>
        <p:spPr bwMode="auto">
          <a:xfrm>
            <a:off x="-152276" y="3446187"/>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pic>
        <p:nvPicPr>
          <p:cNvPr id="12"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内容占位符 3"/>
          <p:cNvPicPr>
            <a:picLocks noChangeAspect="1"/>
          </p:cNvPicPr>
          <p:nvPr/>
        </p:nvPicPr>
        <p:blipFill>
          <a:blip r:embed="rId5"/>
          <a:stretch>
            <a:fillRect/>
          </a:stretch>
        </p:blipFill>
        <p:spPr>
          <a:xfrm>
            <a:off x="6140690" y="3743263"/>
            <a:ext cx="2546164" cy="2850324"/>
          </a:xfrm>
          <a:prstGeom prst="rect">
            <a:avLst/>
          </a:prstGeom>
        </p:spPr>
      </p:pic>
    </p:spTree>
    <p:extLst>
      <p:ext uri="{BB962C8B-B14F-4D97-AF65-F5344CB8AC3E}">
        <p14:creationId xmlns:p14="http://schemas.microsoft.com/office/powerpoint/2010/main" val="2424761624"/>
      </p:ext>
    </p:extLst>
  </p:cSld>
  <p:clrMapOvr>
    <a:masterClrMapping/>
  </p:clrMapOvr>
  <mc:AlternateContent xmlns:mc="http://schemas.openxmlformats.org/markup-compatibility/2006" xmlns:p14="http://schemas.microsoft.com/office/powerpoint/2010/main">
    <mc:Choice Requires="p14">
      <p:transition spd="slow" p14:dur="2000" advTm="4438"/>
    </mc:Choice>
    <mc:Fallback xmlns="">
      <p:transition spd="slow" advTm="443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技术路线</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3"/>
          <a:stretch>
            <a:fillRect/>
          </a:stretch>
        </p:blipFill>
        <p:spPr>
          <a:xfrm>
            <a:off x="0" y="2060848"/>
            <a:ext cx="9144000" cy="3875964"/>
          </a:xfrm>
          <a:prstGeom prst="rect">
            <a:avLst/>
          </a:prstGeom>
        </p:spPr>
      </p:pic>
    </p:spTree>
    <p:extLst>
      <p:ext uri="{BB962C8B-B14F-4D97-AF65-F5344CB8AC3E}">
        <p14:creationId xmlns:p14="http://schemas.microsoft.com/office/powerpoint/2010/main" val="590508039"/>
      </p:ext>
    </p:extLst>
  </p:cSld>
  <p:clrMapOvr>
    <a:masterClrMapping/>
  </p:clrMapOvr>
  <mc:AlternateContent xmlns:mc="http://schemas.openxmlformats.org/markup-compatibility/2006" xmlns:p14="http://schemas.microsoft.com/office/powerpoint/2010/main">
    <mc:Choice Requires="p14">
      <p:transition spd="slow" p14:dur="2000" advTm="24750"/>
    </mc:Choice>
    <mc:Fallback xmlns="">
      <p:transition spd="slow" advTm="2475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34320" y="2586719"/>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67544" y="213933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0" y="1336325"/>
            <a:ext cx="33478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smtClean="0">
                <a:ea typeface="黑体" panose="02010609060101010101" pitchFamily="49" charset="-122"/>
              </a:rPr>
              <a:t>研究工作进展</a:t>
            </a:r>
            <a:endParaRPr lang="zh-CN" altLang="en-US" sz="4000" baseline="0" dirty="0">
              <a:ea typeface="黑体" panose="02010609060101010101" pitchFamily="49" charset="-122"/>
            </a:endParaRPr>
          </a:p>
        </p:txBody>
      </p:sp>
      <p:sp>
        <p:nvSpPr>
          <p:cNvPr id="21" name="AutoShape 4"/>
          <p:cNvSpPr>
            <a:spLocks noChangeArrowheads="1"/>
          </p:cNvSpPr>
          <p:nvPr/>
        </p:nvSpPr>
        <p:spPr bwMode="auto">
          <a:xfrm>
            <a:off x="-103753" y="2301312"/>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sp>
        <p:nvSpPr>
          <p:cNvPr id="2" name="文本框 1"/>
          <p:cNvSpPr txBox="1"/>
          <p:nvPr/>
        </p:nvSpPr>
        <p:spPr>
          <a:xfrm>
            <a:off x="648680" y="2695552"/>
            <a:ext cx="8043292"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solidFill>
                  <a:srgbClr val="0000FF"/>
                </a:solidFill>
                <a:latin typeface="Times New Roman" panose="02020603050405020304" pitchFamily="18" charset="0"/>
                <a:ea typeface="+mj-ea"/>
                <a:cs typeface="Times New Roman" panose="02020603050405020304" pitchFamily="18" charset="0"/>
              </a:rPr>
              <a:t>林火排放混合黑碳烟颗粒形貌重构及</a:t>
            </a:r>
            <a:r>
              <a:rPr lang="zh-CN" altLang="en-US" sz="2400" dirty="0" smtClean="0">
                <a:solidFill>
                  <a:srgbClr val="0000FF"/>
                </a:solidFill>
                <a:latin typeface="Times New Roman" panose="02020603050405020304" pitchFamily="18" charset="0"/>
                <a:ea typeface="+mj-ea"/>
                <a:cs typeface="Times New Roman" panose="02020603050405020304" pitchFamily="18" charset="0"/>
              </a:rPr>
              <a:t>分析</a:t>
            </a:r>
            <a:endParaRPr lang="en-US" altLang="zh-CN" sz="2400" dirty="0" smtClean="0">
              <a:solidFill>
                <a:srgbClr val="0000FF"/>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具有不同覆盖结构的林火排放黑碳烟颗粒非球</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辐射模型</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a:t>
            </a: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碳颗粒</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形貌对有机碳吸收推断的影响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 棕碳覆盖层对黑碳吸收强化的</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基于机器学习的黑碳辐射特性参数化</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黑碳非球模型与大气模式耦合</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p:txBody>
      </p:sp>
      <p:pic>
        <p:nvPicPr>
          <p:cNvPr id="12"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65441"/>
      </p:ext>
    </p:extLst>
  </p:cSld>
  <p:clrMapOvr>
    <a:masterClrMapping/>
  </p:clrMapOvr>
  <mc:AlternateContent xmlns:mc="http://schemas.openxmlformats.org/markup-compatibility/2006" xmlns:p14="http://schemas.microsoft.com/office/powerpoint/2010/main">
    <mc:Choice Requires="p14">
      <p:transition spd="slow" p14:dur="2000" advTm="4792"/>
    </mc:Choice>
    <mc:Fallback xmlns="">
      <p:transition spd="slow" advTm="479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92"/>
          <p:cNvSpPr>
            <a:spLocks noChangeArrowheads="1"/>
          </p:cNvSpPr>
          <p:nvPr/>
        </p:nvSpPr>
        <p:spPr bwMode="auto">
          <a:xfrm>
            <a:off x="2699792" y="2508794"/>
            <a:ext cx="4464496" cy="584200"/>
          </a:xfrm>
          <a:prstGeom prst="roundRect">
            <a:avLst>
              <a:gd name="adj" fmla="val 16667"/>
            </a:avLst>
          </a:prstGeom>
          <a:gradFill rotWithShape="1">
            <a:gsLst>
              <a:gs pos="0">
                <a:srgbClr val="FFFFFF"/>
              </a:gs>
              <a:gs pos="100000">
                <a:srgbClr val="808080"/>
              </a:gs>
            </a:gsLst>
            <a:lin ang="2700000" scaled="1"/>
          </a:gradFill>
          <a:ln w="9525">
            <a:solidFill>
              <a:srgbClr val="808080"/>
            </a:solidFill>
            <a:round/>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微软雅黑" panose="020B0503020204020204" pitchFamily="34" charset="-122"/>
              <a:ea typeface="微软雅黑" panose="020B0503020204020204" pitchFamily="34" charset="-122"/>
            </a:endParaRPr>
          </a:p>
        </p:txBody>
      </p:sp>
      <p:sp>
        <p:nvSpPr>
          <p:cNvPr id="6" name="AutoShape 92"/>
          <p:cNvSpPr>
            <a:spLocks noChangeArrowheads="1"/>
          </p:cNvSpPr>
          <p:nvPr/>
        </p:nvSpPr>
        <p:spPr bwMode="auto">
          <a:xfrm>
            <a:off x="2699792" y="3221323"/>
            <a:ext cx="4464496" cy="584200"/>
          </a:xfrm>
          <a:prstGeom prst="roundRect">
            <a:avLst>
              <a:gd name="adj" fmla="val 16667"/>
            </a:avLst>
          </a:prstGeom>
          <a:gradFill rotWithShape="1">
            <a:gsLst>
              <a:gs pos="0">
                <a:srgbClr val="FFFFFF"/>
              </a:gs>
              <a:gs pos="100000">
                <a:srgbClr val="808080"/>
              </a:gs>
            </a:gsLst>
            <a:lin ang="2700000" scaled="1"/>
          </a:gradFill>
          <a:ln w="9525">
            <a:solidFill>
              <a:srgbClr val="808080"/>
            </a:solidFill>
            <a:round/>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微软雅黑" panose="020B0503020204020204" pitchFamily="34" charset="-122"/>
              <a:ea typeface="微软雅黑" panose="020B0503020204020204" pitchFamily="34" charset="-122"/>
            </a:endParaRPr>
          </a:p>
        </p:txBody>
      </p:sp>
      <p:sp>
        <p:nvSpPr>
          <p:cNvPr id="7" name="AutoShape 92"/>
          <p:cNvSpPr>
            <a:spLocks noChangeArrowheads="1"/>
          </p:cNvSpPr>
          <p:nvPr/>
        </p:nvSpPr>
        <p:spPr bwMode="auto">
          <a:xfrm>
            <a:off x="2699792" y="3916164"/>
            <a:ext cx="4464496" cy="584200"/>
          </a:xfrm>
          <a:prstGeom prst="roundRect">
            <a:avLst>
              <a:gd name="adj" fmla="val 16667"/>
            </a:avLst>
          </a:prstGeom>
          <a:gradFill rotWithShape="1">
            <a:gsLst>
              <a:gs pos="0">
                <a:srgbClr val="FFFFFF"/>
              </a:gs>
              <a:gs pos="100000">
                <a:srgbClr val="808080"/>
              </a:gs>
            </a:gsLst>
            <a:lin ang="2700000" scaled="1"/>
          </a:gradFill>
          <a:ln w="9525">
            <a:solidFill>
              <a:srgbClr val="808080"/>
            </a:solidFill>
            <a:round/>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微软雅黑" panose="020B0503020204020204" pitchFamily="34" charset="-122"/>
              <a:ea typeface="微软雅黑" panose="020B0503020204020204" pitchFamily="34" charset="-122"/>
            </a:endParaRPr>
          </a:p>
        </p:txBody>
      </p:sp>
      <p:sp>
        <p:nvSpPr>
          <p:cNvPr id="8" name="AutoShape 92"/>
          <p:cNvSpPr>
            <a:spLocks noChangeArrowheads="1"/>
          </p:cNvSpPr>
          <p:nvPr/>
        </p:nvSpPr>
        <p:spPr bwMode="auto">
          <a:xfrm>
            <a:off x="2699792" y="4662209"/>
            <a:ext cx="4464496" cy="584200"/>
          </a:xfrm>
          <a:prstGeom prst="roundRect">
            <a:avLst>
              <a:gd name="adj" fmla="val 16667"/>
            </a:avLst>
          </a:prstGeom>
          <a:gradFill rotWithShape="1">
            <a:gsLst>
              <a:gs pos="0">
                <a:srgbClr val="FFFFFF"/>
              </a:gs>
              <a:gs pos="100000">
                <a:srgbClr val="808080"/>
              </a:gs>
            </a:gsLst>
            <a:lin ang="2700000" scaled="1"/>
          </a:gradFill>
          <a:ln w="9525">
            <a:solidFill>
              <a:srgbClr val="808080"/>
            </a:solidFill>
            <a:round/>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微软雅黑" panose="020B0503020204020204" pitchFamily="34" charset="-122"/>
              <a:ea typeface="微软雅黑" panose="020B0503020204020204" pitchFamily="34" charset="-122"/>
            </a:endParaRPr>
          </a:p>
        </p:txBody>
      </p:sp>
      <p:sp>
        <p:nvSpPr>
          <p:cNvPr id="9" name="AutoShape 92"/>
          <p:cNvSpPr>
            <a:spLocks noChangeArrowheads="1"/>
          </p:cNvSpPr>
          <p:nvPr/>
        </p:nvSpPr>
        <p:spPr bwMode="auto">
          <a:xfrm>
            <a:off x="2699792" y="5351708"/>
            <a:ext cx="4464496" cy="584200"/>
          </a:xfrm>
          <a:prstGeom prst="roundRect">
            <a:avLst>
              <a:gd name="adj" fmla="val 16667"/>
            </a:avLst>
          </a:prstGeom>
          <a:gradFill rotWithShape="1">
            <a:gsLst>
              <a:gs pos="0">
                <a:srgbClr val="FFFFFF"/>
              </a:gs>
              <a:gs pos="100000">
                <a:srgbClr val="808080"/>
              </a:gs>
            </a:gsLst>
            <a:lin ang="2700000" scaled="1"/>
          </a:gradFill>
          <a:ln w="9525">
            <a:solidFill>
              <a:srgbClr val="808080"/>
            </a:solidFill>
            <a:round/>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微软雅黑" panose="020B0503020204020204" pitchFamily="34" charset="-122"/>
              <a:ea typeface="微软雅黑" panose="020B0503020204020204" pitchFamily="34" charset="-122"/>
            </a:endParaRPr>
          </a:p>
        </p:txBody>
      </p:sp>
      <p:sp>
        <p:nvSpPr>
          <p:cNvPr id="4" name="AutoShape 92"/>
          <p:cNvSpPr>
            <a:spLocks noChangeArrowheads="1"/>
          </p:cNvSpPr>
          <p:nvPr/>
        </p:nvSpPr>
        <p:spPr bwMode="auto">
          <a:xfrm>
            <a:off x="2699792" y="1757713"/>
            <a:ext cx="4464496" cy="584200"/>
          </a:xfrm>
          <a:prstGeom prst="roundRect">
            <a:avLst>
              <a:gd name="adj" fmla="val 16667"/>
            </a:avLst>
          </a:prstGeom>
          <a:gradFill rotWithShape="1">
            <a:gsLst>
              <a:gs pos="0">
                <a:srgbClr val="FFFFFF"/>
              </a:gs>
              <a:gs pos="100000">
                <a:srgbClr val="808080"/>
              </a:gs>
            </a:gsLst>
            <a:lin ang="2700000" scaled="1"/>
          </a:gradFill>
          <a:ln w="9525">
            <a:solidFill>
              <a:srgbClr val="808080"/>
            </a:solidFill>
            <a:round/>
            <a:headEnd/>
            <a:tailEnd/>
          </a:ln>
          <a:effectLst/>
        </p:spPr>
        <p:txBody>
          <a:bodyPr wrap="none" anchor="ctr"/>
          <a:lstStyle/>
          <a:p>
            <a:pPr fontAlgn="auto">
              <a:spcBef>
                <a:spcPts val="0"/>
              </a:spcBef>
              <a:spcAft>
                <a:spcPts val="0"/>
              </a:spcAft>
              <a:defRPr/>
            </a:pPr>
            <a:endParaRPr lang="zh-CN" altLang="en-US" b="1" kern="0">
              <a:solidFill>
                <a:sysClr val="windowText" lastClr="000000"/>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51520" y="203154"/>
            <a:ext cx="8568952" cy="582597"/>
          </a:xfrm>
        </p:spPr>
        <p:txBody>
          <a:bodyPr/>
          <a:lstStyle/>
          <a:p>
            <a:pPr algn="ctr"/>
            <a:r>
              <a:rPr lang="zh-CN" altLang="en-US" dirty="0" smtClean="0"/>
              <a:t>内容</a:t>
            </a:r>
            <a:r>
              <a:rPr lang="zh-CN" altLang="en-US" dirty="0"/>
              <a:t>提要</a:t>
            </a:r>
          </a:p>
        </p:txBody>
      </p:sp>
      <p:sp>
        <p:nvSpPr>
          <p:cNvPr id="3" name="内容占位符 2"/>
          <p:cNvSpPr>
            <a:spLocks noGrp="1"/>
          </p:cNvSpPr>
          <p:nvPr>
            <p:ph idx="1"/>
          </p:nvPr>
        </p:nvSpPr>
        <p:spPr>
          <a:xfrm>
            <a:off x="2915816" y="1628800"/>
            <a:ext cx="4392487" cy="4896544"/>
          </a:xfrm>
        </p:spPr>
        <p:txBody>
          <a:bodyPr/>
          <a:lstStyle/>
          <a:p>
            <a:pPr marL="0" indent="0">
              <a:lnSpc>
                <a:spcPct val="150000"/>
              </a:lnSpc>
              <a:buNone/>
            </a:pPr>
            <a:r>
              <a:rPr lang="zh-CN" altLang="en-US" dirty="0" smtClean="0"/>
              <a:t>  </a:t>
            </a:r>
            <a:r>
              <a:rPr lang="zh-CN" altLang="en-US" dirty="0"/>
              <a:t>研究</a:t>
            </a:r>
            <a:r>
              <a:rPr lang="zh-CN" altLang="en-US" dirty="0" smtClean="0"/>
              <a:t>背景及现状</a:t>
            </a:r>
            <a:endParaRPr lang="en-US" altLang="zh-CN" dirty="0" smtClean="0"/>
          </a:p>
          <a:p>
            <a:pPr marL="0" indent="0">
              <a:lnSpc>
                <a:spcPct val="150000"/>
              </a:lnSpc>
              <a:buNone/>
            </a:pPr>
            <a:r>
              <a:rPr lang="zh-CN" altLang="en-US" dirty="0" smtClean="0"/>
              <a:t>  研究目标与内容</a:t>
            </a:r>
            <a:endParaRPr lang="en-US" altLang="zh-CN" dirty="0" smtClean="0"/>
          </a:p>
          <a:p>
            <a:pPr marL="0" indent="0">
              <a:lnSpc>
                <a:spcPct val="150000"/>
              </a:lnSpc>
              <a:buNone/>
            </a:pPr>
            <a:r>
              <a:rPr lang="zh-CN" altLang="en-US" dirty="0" smtClean="0"/>
              <a:t>  技术路线</a:t>
            </a:r>
            <a:endParaRPr lang="en-US" altLang="zh-CN" dirty="0" smtClean="0"/>
          </a:p>
          <a:p>
            <a:pPr marL="0" indent="0">
              <a:lnSpc>
                <a:spcPct val="150000"/>
              </a:lnSpc>
              <a:buNone/>
            </a:pPr>
            <a:r>
              <a:rPr lang="zh-CN" altLang="en-US" dirty="0" smtClean="0"/>
              <a:t>  研究工作进展 </a:t>
            </a:r>
            <a:endParaRPr lang="en-US" altLang="zh-CN" dirty="0" smtClean="0"/>
          </a:p>
          <a:p>
            <a:pPr marL="0" indent="0">
              <a:lnSpc>
                <a:spcPct val="150000"/>
              </a:lnSpc>
              <a:buNone/>
            </a:pPr>
            <a:r>
              <a:rPr lang="zh-CN" altLang="en-US" dirty="0" smtClean="0"/>
              <a:t>  </a:t>
            </a:r>
            <a:r>
              <a:rPr lang="zh-CN" altLang="en-US" dirty="0"/>
              <a:t>已取得</a:t>
            </a:r>
            <a:r>
              <a:rPr lang="zh-CN" altLang="en-US" dirty="0" smtClean="0"/>
              <a:t>成果</a:t>
            </a:r>
            <a:endParaRPr lang="en-US" altLang="zh-CN" dirty="0" smtClean="0"/>
          </a:p>
          <a:p>
            <a:pPr marL="0" indent="0">
              <a:lnSpc>
                <a:spcPct val="150000"/>
              </a:lnSpc>
              <a:buNone/>
            </a:pPr>
            <a:r>
              <a:rPr lang="en-US" altLang="zh-CN" dirty="0"/>
              <a:t> </a:t>
            </a:r>
            <a:r>
              <a:rPr lang="en-US" altLang="zh-CN" dirty="0" smtClean="0"/>
              <a:t> </a:t>
            </a:r>
            <a:r>
              <a:rPr lang="zh-CN" altLang="en-US" dirty="0" smtClean="0"/>
              <a:t>下一步工作安排</a:t>
            </a:r>
            <a:endParaRPr lang="en-US" altLang="zh-CN" dirty="0" smtClean="0"/>
          </a:p>
        </p:txBody>
      </p:sp>
      <p:grpSp>
        <p:nvGrpSpPr>
          <p:cNvPr id="11" name="Group 46"/>
          <p:cNvGrpSpPr>
            <a:grpSpLocks/>
          </p:cNvGrpSpPr>
          <p:nvPr/>
        </p:nvGrpSpPr>
        <p:grpSpPr bwMode="auto">
          <a:xfrm>
            <a:off x="2051720" y="1692625"/>
            <a:ext cx="754062" cy="714375"/>
            <a:chOff x="0" y="0"/>
            <a:chExt cx="1042" cy="1019"/>
          </a:xfrm>
        </p:grpSpPr>
        <p:grpSp>
          <p:nvGrpSpPr>
            <p:cNvPr id="12" name="Group 47"/>
            <p:cNvGrpSpPr>
              <a:grpSpLocks/>
            </p:cNvGrpSpPr>
            <p:nvPr/>
          </p:nvGrpSpPr>
          <p:grpSpPr bwMode="auto">
            <a:xfrm>
              <a:off x="0" y="0"/>
              <a:ext cx="1042" cy="1019"/>
              <a:chOff x="0" y="0"/>
              <a:chExt cx="1042" cy="1019"/>
            </a:xfrm>
          </p:grpSpPr>
          <p:pic>
            <p:nvPicPr>
              <p:cNvPr id="14" name="Picture 48"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49"/>
              <p:cNvSpPr>
                <a:spLocks noChangeArrowheads="1"/>
              </p:cNvSpPr>
              <p:nvPr/>
            </p:nvSpPr>
            <p:spPr bwMode="auto">
              <a:xfrm>
                <a:off x="0" y="0"/>
                <a:ext cx="1035" cy="1019"/>
              </a:xfrm>
              <a:prstGeom prst="ellipse">
                <a:avLst/>
              </a:prstGeom>
              <a:gradFill rotWithShape="1">
                <a:gsLst>
                  <a:gs pos="0">
                    <a:srgbClr val="BBE0E3"/>
                  </a:gs>
                  <a:gs pos="100000">
                    <a:srgbClr val="333399"/>
                  </a:gs>
                </a:gsLst>
                <a:lin ang="5400000" scaled="1"/>
              </a:gradFill>
              <a:ln w="19050">
                <a:solidFill>
                  <a:srgbClr val="FFFFFF"/>
                </a:solidFill>
                <a:round/>
                <a:headEnd/>
                <a:tailEnd/>
              </a:ln>
              <a:effectLst/>
            </p:spPr>
            <p:txBody>
              <a:bodyPr wrap="none" anchor="ctr"/>
              <a:lstStyle/>
              <a:p>
                <a:pPr fontAlgn="auto">
                  <a:spcBef>
                    <a:spcPts val="0"/>
                  </a:spcBef>
                  <a:spcAft>
                    <a:spcPts val="0"/>
                  </a:spcAft>
                  <a:defRPr/>
                </a:pPr>
                <a:endParaRPr lang="zh-CN" altLang="en-US" sz="1600" b="1" kern="0">
                  <a:solidFill>
                    <a:sysClr val="windowText" lastClr="000000"/>
                  </a:solidFill>
                  <a:latin typeface="微软雅黑" panose="020B0503020204020204" pitchFamily="34" charset="-122"/>
                  <a:ea typeface="微软雅黑" panose="020B0503020204020204" pitchFamily="34" charset="-122"/>
                </a:endParaRPr>
              </a:p>
            </p:txBody>
          </p:sp>
        </p:grpSp>
        <p:pic>
          <p:nvPicPr>
            <p:cNvPr id="13" name="Picture 50"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46"/>
          <p:cNvGrpSpPr>
            <a:grpSpLocks/>
          </p:cNvGrpSpPr>
          <p:nvPr/>
        </p:nvGrpSpPr>
        <p:grpSpPr bwMode="auto">
          <a:xfrm>
            <a:off x="2051720" y="2426025"/>
            <a:ext cx="754062" cy="714375"/>
            <a:chOff x="0" y="0"/>
            <a:chExt cx="1042" cy="1019"/>
          </a:xfrm>
        </p:grpSpPr>
        <p:grpSp>
          <p:nvGrpSpPr>
            <p:cNvPr id="17" name="Group 47"/>
            <p:cNvGrpSpPr>
              <a:grpSpLocks/>
            </p:cNvGrpSpPr>
            <p:nvPr/>
          </p:nvGrpSpPr>
          <p:grpSpPr bwMode="auto">
            <a:xfrm>
              <a:off x="0" y="0"/>
              <a:ext cx="1042" cy="1019"/>
              <a:chOff x="0" y="0"/>
              <a:chExt cx="1042" cy="1019"/>
            </a:xfrm>
          </p:grpSpPr>
          <p:pic>
            <p:nvPicPr>
              <p:cNvPr id="19" name="Picture 48"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49"/>
              <p:cNvSpPr>
                <a:spLocks noChangeArrowheads="1"/>
              </p:cNvSpPr>
              <p:nvPr/>
            </p:nvSpPr>
            <p:spPr bwMode="auto">
              <a:xfrm>
                <a:off x="0" y="0"/>
                <a:ext cx="1035" cy="1019"/>
              </a:xfrm>
              <a:prstGeom prst="ellipse">
                <a:avLst/>
              </a:prstGeom>
              <a:gradFill rotWithShape="1">
                <a:gsLst>
                  <a:gs pos="0">
                    <a:srgbClr val="BBE0E3"/>
                  </a:gs>
                  <a:gs pos="100000">
                    <a:srgbClr val="333399"/>
                  </a:gs>
                </a:gsLst>
                <a:lin ang="5400000" scaled="1"/>
              </a:gradFill>
              <a:ln w="19050">
                <a:solidFill>
                  <a:srgbClr val="FFFFFF"/>
                </a:solidFill>
                <a:round/>
                <a:headEnd/>
                <a:tailEnd/>
              </a:ln>
              <a:effectLst/>
            </p:spPr>
            <p:txBody>
              <a:bodyPr wrap="none" anchor="ctr"/>
              <a:lstStyle/>
              <a:p>
                <a:pPr fontAlgn="auto">
                  <a:spcBef>
                    <a:spcPts val="0"/>
                  </a:spcBef>
                  <a:spcAft>
                    <a:spcPts val="0"/>
                  </a:spcAft>
                  <a:defRPr/>
                </a:pPr>
                <a:endParaRPr lang="zh-CN" altLang="en-US" sz="1600" b="1" kern="0">
                  <a:solidFill>
                    <a:sysClr val="windowText" lastClr="000000"/>
                  </a:solidFill>
                  <a:latin typeface="微软雅黑" panose="020B0503020204020204" pitchFamily="34" charset="-122"/>
                  <a:ea typeface="微软雅黑" panose="020B0503020204020204" pitchFamily="34" charset="-122"/>
                </a:endParaRPr>
              </a:p>
            </p:txBody>
          </p:sp>
        </p:grpSp>
        <p:pic>
          <p:nvPicPr>
            <p:cNvPr id="18" name="Picture 50"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46"/>
          <p:cNvGrpSpPr>
            <a:grpSpLocks/>
          </p:cNvGrpSpPr>
          <p:nvPr/>
        </p:nvGrpSpPr>
        <p:grpSpPr bwMode="auto">
          <a:xfrm>
            <a:off x="2051720" y="3146673"/>
            <a:ext cx="754062" cy="714375"/>
            <a:chOff x="0" y="0"/>
            <a:chExt cx="1042" cy="1019"/>
          </a:xfrm>
        </p:grpSpPr>
        <p:grpSp>
          <p:nvGrpSpPr>
            <p:cNvPr id="22" name="Group 47"/>
            <p:cNvGrpSpPr>
              <a:grpSpLocks/>
            </p:cNvGrpSpPr>
            <p:nvPr/>
          </p:nvGrpSpPr>
          <p:grpSpPr bwMode="auto">
            <a:xfrm>
              <a:off x="0" y="0"/>
              <a:ext cx="1042" cy="1019"/>
              <a:chOff x="0" y="0"/>
              <a:chExt cx="1042" cy="1019"/>
            </a:xfrm>
          </p:grpSpPr>
          <p:pic>
            <p:nvPicPr>
              <p:cNvPr id="24" name="Picture 48"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Oval 49"/>
              <p:cNvSpPr>
                <a:spLocks noChangeArrowheads="1"/>
              </p:cNvSpPr>
              <p:nvPr/>
            </p:nvSpPr>
            <p:spPr bwMode="auto">
              <a:xfrm>
                <a:off x="0" y="0"/>
                <a:ext cx="1035" cy="1019"/>
              </a:xfrm>
              <a:prstGeom prst="ellipse">
                <a:avLst/>
              </a:prstGeom>
              <a:gradFill rotWithShape="1">
                <a:gsLst>
                  <a:gs pos="0">
                    <a:srgbClr val="BBE0E3"/>
                  </a:gs>
                  <a:gs pos="100000">
                    <a:srgbClr val="333399"/>
                  </a:gs>
                </a:gsLst>
                <a:lin ang="5400000" scaled="1"/>
              </a:gradFill>
              <a:ln w="19050">
                <a:solidFill>
                  <a:srgbClr val="FFFFFF"/>
                </a:solidFill>
                <a:round/>
                <a:headEnd/>
                <a:tailEnd/>
              </a:ln>
              <a:effectLst/>
            </p:spPr>
            <p:txBody>
              <a:bodyPr wrap="none" anchor="ctr"/>
              <a:lstStyle/>
              <a:p>
                <a:pPr fontAlgn="auto">
                  <a:spcBef>
                    <a:spcPts val="0"/>
                  </a:spcBef>
                  <a:spcAft>
                    <a:spcPts val="0"/>
                  </a:spcAft>
                  <a:defRPr/>
                </a:pPr>
                <a:endParaRPr lang="zh-CN" altLang="en-US" sz="1600" b="1" kern="0">
                  <a:solidFill>
                    <a:sysClr val="windowText" lastClr="000000"/>
                  </a:solidFill>
                  <a:latin typeface="微软雅黑" panose="020B0503020204020204" pitchFamily="34" charset="-122"/>
                  <a:ea typeface="微软雅黑" panose="020B0503020204020204" pitchFamily="34" charset="-122"/>
                </a:endParaRPr>
              </a:p>
            </p:txBody>
          </p:sp>
        </p:grpSp>
        <p:pic>
          <p:nvPicPr>
            <p:cNvPr id="23" name="Picture 50"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46"/>
          <p:cNvGrpSpPr>
            <a:grpSpLocks/>
          </p:cNvGrpSpPr>
          <p:nvPr/>
        </p:nvGrpSpPr>
        <p:grpSpPr bwMode="auto">
          <a:xfrm>
            <a:off x="2051720" y="3866753"/>
            <a:ext cx="754062" cy="714375"/>
            <a:chOff x="0" y="0"/>
            <a:chExt cx="1042" cy="1019"/>
          </a:xfrm>
        </p:grpSpPr>
        <p:grpSp>
          <p:nvGrpSpPr>
            <p:cNvPr id="27" name="Group 47"/>
            <p:cNvGrpSpPr>
              <a:grpSpLocks/>
            </p:cNvGrpSpPr>
            <p:nvPr/>
          </p:nvGrpSpPr>
          <p:grpSpPr bwMode="auto">
            <a:xfrm>
              <a:off x="0" y="0"/>
              <a:ext cx="1042" cy="1019"/>
              <a:chOff x="0" y="0"/>
              <a:chExt cx="1042" cy="1019"/>
            </a:xfrm>
          </p:grpSpPr>
          <p:pic>
            <p:nvPicPr>
              <p:cNvPr id="29" name="Picture 48"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val 49"/>
              <p:cNvSpPr>
                <a:spLocks noChangeArrowheads="1"/>
              </p:cNvSpPr>
              <p:nvPr/>
            </p:nvSpPr>
            <p:spPr bwMode="auto">
              <a:xfrm>
                <a:off x="0" y="0"/>
                <a:ext cx="1035" cy="1019"/>
              </a:xfrm>
              <a:prstGeom prst="ellipse">
                <a:avLst/>
              </a:prstGeom>
              <a:gradFill rotWithShape="1">
                <a:gsLst>
                  <a:gs pos="0">
                    <a:srgbClr val="BBE0E3"/>
                  </a:gs>
                  <a:gs pos="100000">
                    <a:srgbClr val="333399"/>
                  </a:gs>
                </a:gsLst>
                <a:lin ang="5400000" scaled="1"/>
              </a:gradFill>
              <a:ln w="19050">
                <a:solidFill>
                  <a:srgbClr val="FFFFFF"/>
                </a:solidFill>
                <a:round/>
                <a:headEnd/>
                <a:tailEnd/>
              </a:ln>
              <a:effectLst/>
            </p:spPr>
            <p:txBody>
              <a:bodyPr wrap="none" anchor="ctr"/>
              <a:lstStyle/>
              <a:p>
                <a:pPr fontAlgn="auto">
                  <a:spcBef>
                    <a:spcPts val="0"/>
                  </a:spcBef>
                  <a:spcAft>
                    <a:spcPts val="0"/>
                  </a:spcAft>
                  <a:defRPr/>
                </a:pPr>
                <a:endParaRPr lang="zh-CN" altLang="en-US" sz="1600" b="1" kern="0">
                  <a:solidFill>
                    <a:sysClr val="windowText" lastClr="000000"/>
                  </a:solidFill>
                  <a:latin typeface="微软雅黑" panose="020B0503020204020204" pitchFamily="34" charset="-122"/>
                  <a:ea typeface="微软雅黑" panose="020B0503020204020204" pitchFamily="34" charset="-122"/>
                </a:endParaRPr>
              </a:p>
            </p:txBody>
          </p:sp>
        </p:grpSp>
        <p:pic>
          <p:nvPicPr>
            <p:cNvPr id="28" name="Picture 50"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46"/>
          <p:cNvGrpSpPr>
            <a:grpSpLocks/>
          </p:cNvGrpSpPr>
          <p:nvPr/>
        </p:nvGrpSpPr>
        <p:grpSpPr bwMode="auto">
          <a:xfrm>
            <a:off x="2051720" y="4581128"/>
            <a:ext cx="754062" cy="714375"/>
            <a:chOff x="0" y="0"/>
            <a:chExt cx="1042" cy="1019"/>
          </a:xfrm>
        </p:grpSpPr>
        <p:grpSp>
          <p:nvGrpSpPr>
            <p:cNvPr id="32" name="Group 47"/>
            <p:cNvGrpSpPr>
              <a:grpSpLocks/>
            </p:cNvGrpSpPr>
            <p:nvPr/>
          </p:nvGrpSpPr>
          <p:grpSpPr bwMode="auto">
            <a:xfrm>
              <a:off x="0" y="0"/>
              <a:ext cx="1042" cy="1019"/>
              <a:chOff x="0" y="0"/>
              <a:chExt cx="1042" cy="1019"/>
            </a:xfrm>
          </p:grpSpPr>
          <p:pic>
            <p:nvPicPr>
              <p:cNvPr id="34" name="Picture 48"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Oval 49"/>
              <p:cNvSpPr>
                <a:spLocks noChangeArrowheads="1"/>
              </p:cNvSpPr>
              <p:nvPr/>
            </p:nvSpPr>
            <p:spPr bwMode="auto">
              <a:xfrm>
                <a:off x="0" y="0"/>
                <a:ext cx="1035" cy="1019"/>
              </a:xfrm>
              <a:prstGeom prst="ellipse">
                <a:avLst/>
              </a:prstGeom>
              <a:gradFill rotWithShape="1">
                <a:gsLst>
                  <a:gs pos="0">
                    <a:srgbClr val="BBE0E3"/>
                  </a:gs>
                  <a:gs pos="100000">
                    <a:srgbClr val="333399"/>
                  </a:gs>
                </a:gsLst>
                <a:lin ang="5400000" scaled="1"/>
              </a:gradFill>
              <a:ln w="19050">
                <a:solidFill>
                  <a:srgbClr val="FFFFFF"/>
                </a:solidFill>
                <a:round/>
                <a:headEnd/>
                <a:tailEnd/>
              </a:ln>
              <a:effectLst/>
            </p:spPr>
            <p:txBody>
              <a:bodyPr wrap="none" anchor="ctr"/>
              <a:lstStyle/>
              <a:p>
                <a:pPr fontAlgn="auto">
                  <a:spcBef>
                    <a:spcPts val="0"/>
                  </a:spcBef>
                  <a:spcAft>
                    <a:spcPts val="0"/>
                  </a:spcAft>
                  <a:defRPr/>
                </a:pPr>
                <a:endParaRPr lang="zh-CN" altLang="en-US" sz="1600" b="1" kern="0">
                  <a:solidFill>
                    <a:sysClr val="windowText" lastClr="000000"/>
                  </a:solidFill>
                  <a:latin typeface="微软雅黑" panose="020B0503020204020204" pitchFamily="34" charset="-122"/>
                  <a:ea typeface="微软雅黑" panose="020B0503020204020204" pitchFamily="34" charset="-122"/>
                </a:endParaRPr>
              </a:p>
            </p:txBody>
          </p:sp>
        </p:grpSp>
        <p:pic>
          <p:nvPicPr>
            <p:cNvPr id="33" name="Picture 50"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oup 46"/>
          <p:cNvGrpSpPr>
            <a:grpSpLocks/>
          </p:cNvGrpSpPr>
          <p:nvPr/>
        </p:nvGrpSpPr>
        <p:grpSpPr bwMode="auto">
          <a:xfrm>
            <a:off x="2051720" y="5300222"/>
            <a:ext cx="754062" cy="714375"/>
            <a:chOff x="0" y="0"/>
            <a:chExt cx="1042" cy="1019"/>
          </a:xfrm>
        </p:grpSpPr>
        <p:grpSp>
          <p:nvGrpSpPr>
            <p:cNvPr id="37" name="Group 47"/>
            <p:cNvGrpSpPr>
              <a:grpSpLocks/>
            </p:cNvGrpSpPr>
            <p:nvPr/>
          </p:nvGrpSpPr>
          <p:grpSpPr bwMode="auto">
            <a:xfrm>
              <a:off x="0" y="0"/>
              <a:ext cx="1042" cy="1019"/>
              <a:chOff x="0" y="0"/>
              <a:chExt cx="1042" cy="1019"/>
            </a:xfrm>
          </p:grpSpPr>
          <p:pic>
            <p:nvPicPr>
              <p:cNvPr id="39" name="Picture 48"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Oval 49"/>
              <p:cNvSpPr>
                <a:spLocks noChangeArrowheads="1"/>
              </p:cNvSpPr>
              <p:nvPr/>
            </p:nvSpPr>
            <p:spPr bwMode="auto">
              <a:xfrm>
                <a:off x="0" y="0"/>
                <a:ext cx="1035" cy="1019"/>
              </a:xfrm>
              <a:prstGeom prst="ellipse">
                <a:avLst/>
              </a:prstGeom>
              <a:gradFill rotWithShape="1">
                <a:gsLst>
                  <a:gs pos="0">
                    <a:srgbClr val="BBE0E3"/>
                  </a:gs>
                  <a:gs pos="100000">
                    <a:srgbClr val="333399"/>
                  </a:gs>
                </a:gsLst>
                <a:lin ang="5400000" scaled="1"/>
              </a:gradFill>
              <a:ln w="19050">
                <a:solidFill>
                  <a:srgbClr val="FFFFFF"/>
                </a:solidFill>
                <a:round/>
                <a:headEnd/>
                <a:tailEnd/>
              </a:ln>
              <a:effectLst/>
            </p:spPr>
            <p:txBody>
              <a:bodyPr wrap="none" anchor="ctr"/>
              <a:lstStyle/>
              <a:p>
                <a:pPr fontAlgn="auto">
                  <a:spcBef>
                    <a:spcPts val="0"/>
                  </a:spcBef>
                  <a:spcAft>
                    <a:spcPts val="0"/>
                  </a:spcAft>
                  <a:defRPr/>
                </a:pPr>
                <a:endParaRPr lang="zh-CN" altLang="en-US" sz="1600" b="1" kern="0">
                  <a:solidFill>
                    <a:sysClr val="windowText" lastClr="000000"/>
                  </a:solidFill>
                  <a:latin typeface="微软雅黑" panose="020B0503020204020204" pitchFamily="34" charset="-122"/>
                  <a:ea typeface="微软雅黑" panose="020B0503020204020204" pitchFamily="34" charset="-122"/>
                </a:endParaRPr>
              </a:p>
            </p:txBody>
          </p:sp>
        </p:grpSp>
        <p:pic>
          <p:nvPicPr>
            <p:cNvPr id="38" name="Picture 50"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TextBox 2"/>
          <p:cNvSpPr txBox="1"/>
          <p:nvPr/>
        </p:nvSpPr>
        <p:spPr>
          <a:xfrm>
            <a:off x="2123728" y="1764105"/>
            <a:ext cx="679162"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一</a:t>
            </a:r>
            <a:endParaRPr lang="zh-CN" altLang="en-US" sz="3200" b="1" dirty="0">
              <a:latin typeface="微软雅黑" panose="020B0503020204020204" pitchFamily="34" charset="-122"/>
              <a:ea typeface="微软雅黑" panose="020B0503020204020204" pitchFamily="34" charset="-122"/>
            </a:endParaRPr>
          </a:p>
        </p:txBody>
      </p:sp>
      <p:sp>
        <p:nvSpPr>
          <p:cNvPr id="48" name="TextBox 2"/>
          <p:cNvSpPr txBox="1"/>
          <p:nvPr/>
        </p:nvSpPr>
        <p:spPr>
          <a:xfrm>
            <a:off x="2121554" y="2500418"/>
            <a:ext cx="679162"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二</a:t>
            </a:r>
          </a:p>
        </p:txBody>
      </p:sp>
      <p:sp>
        <p:nvSpPr>
          <p:cNvPr id="49" name="TextBox 2"/>
          <p:cNvSpPr txBox="1"/>
          <p:nvPr/>
        </p:nvSpPr>
        <p:spPr>
          <a:xfrm>
            <a:off x="2128491" y="3211472"/>
            <a:ext cx="679162"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三</a:t>
            </a:r>
            <a:endParaRPr lang="zh-CN" altLang="en-US" sz="3200" b="1" dirty="0">
              <a:latin typeface="微软雅黑" panose="020B0503020204020204" pitchFamily="34" charset="-122"/>
              <a:ea typeface="微软雅黑" panose="020B0503020204020204" pitchFamily="34" charset="-122"/>
            </a:endParaRPr>
          </a:p>
        </p:txBody>
      </p:sp>
      <p:sp>
        <p:nvSpPr>
          <p:cNvPr id="50" name="TextBox 2"/>
          <p:cNvSpPr txBox="1"/>
          <p:nvPr/>
        </p:nvSpPr>
        <p:spPr>
          <a:xfrm>
            <a:off x="2121554" y="3935885"/>
            <a:ext cx="679162"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四</a:t>
            </a:r>
            <a:endParaRPr lang="zh-CN" altLang="en-US" sz="3200" b="1" dirty="0">
              <a:latin typeface="微软雅黑" panose="020B0503020204020204" pitchFamily="34" charset="-122"/>
              <a:ea typeface="微软雅黑" panose="020B0503020204020204" pitchFamily="34" charset="-122"/>
            </a:endParaRPr>
          </a:p>
        </p:txBody>
      </p:sp>
      <p:sp>
        <p:nvSpPr>
          <p:cNvPr id="51" name="TextBox 2"/>
          <p:cNvSpPr txBox="1"/>
          <p:nvPr/>
        </p:nvSpPr>
        <p:spPr>
          <a:xfrm>
            <a:off x="2121554" y="4641913"/>
            <a:ext cx="679162"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五</a:t>
            </a:r>
            <a:endParaRPr lang="zh-CN" altLang="en-US" sz="3200" b="1" dirty="0">
              <a:latin typeface="微软雅黑" panose="020B0503020204020204" pitchFamily="34" charset="-122"/>
              <a:ea typeface="微软雅黑" panose="020B0503020204020204" pitchFamily="34" charset="-122"/>
            </a:endParaRPr>
          </a:p>
        </p:txBody>
      </p:sp>
      <p:sp>
        <p:nvSpPr>
          <p:cNvPr id="52" name="TextBox 2"/>
          <p:cNvSpPr txBox="1"/>
          <p:nvPr/>
        </p:nvSpPr>
        <p:spPr>
          <a:xfrm>
            <a:off x="2121554" y="5366291"/>
            <a:ext cx="679162"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六</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3722450"/>
      </p:ext>
    </p:extLst>
  </p:cSld>
  <p:clrMapOvr>
    <a:masterClrMapping/>
  </p:clrMapOvr>
  <mc:AlternateContent xmlns:mc="http://schemas.openxmlformats.org/markup-compatibility/2006" xmlns:p14="http://schemas.microsoft.com/office/powerpoint/2010/main">
    <mc:Choice Requires="p14">
      <p:transition spd="slow" p14:dur="2000" advTm="3855"/>
    </mc:Choice>
    <mc:Fallback xmlns="">
      <p:transition spd="slow" advTm="385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黑碳复杂形貌生成算法</a:t>
            </a:r>
            <a:endParaRPr lang="en-US" altLang="zh-CN" dirty="0">
              <a:latin typeface="Times New Roman" panose="02020603050405020304" pitchFamily="18" charset="0"/>
              <a:cs typeface="Times New Roman" panose="02020603050405020304" pitchFamily="18" charset="0"/>
            </a:endParaRPr>
          </a:p>
          <a:p>
            <a:pPr marL="344487" lvl="1" indent="0">
              <a:buNone/>
            </a:pPr>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pic>
        <p:nvPicPr>
          <p:cNvPr id="4" name="图片 3"/>
          <p:cNvPicPr>
            <a:picLocks noChangeAspect="1"/>
          </p:cNvPicPr>
          <p:nvPr/>
        </p:nvPicPr>
        <p:blipFill>
          <a:blip r:embed="rId4"/>
          <a:stretch>
            <a:fillRect/>
          </a:stretch>
        </p:blipFill>
        <p:spPr>
          <a:xfrm>
            <a:off x="467544" y="1720005"/>
            <a:ext cx="8506640" cy="4805338"/>
          </a:xfrm>
          <a:prstGeom prst="rect">
            <a:avLst/>
          </a:prstGeom>
        </p:spPr>
      </p:pic>
      <p:pic>
        <p:nvPicPr>
          <p:cNvPr id="5" name="图片 4"/>
          <p:cNvPicPr>
            <a:picLocks noChangeAspect="1"/>
          </p:cNvPicPr>
          <p:nvPr/>
        </p:nvPicPr>
        <p:blipFill>
          <a:blip r:embed="rId5"/>
          <a:stretch>
            <a:fillRect/>
          </a:stretch>
        </p:blipFill>
        <p:spPr>
          <a:xfrm>
            <a:off x="37579" y="1628800"/>
            <a:ext cx="1582093" cy="1013938"/>
          </a:xfrm>
          <a:prstGeom prst="rect">
            <a:avLst/>
          </a:prstGeom>
        </p:spPr>
      </p:pic>
      <p:pic>
        <p:nvPicPr>
          <p:cNvPr id="6" name="图片 5"/>
          <p:cNvPicPr>
            <a:picLocks noChangeAspect="1"/>
          </p:cNvPicPr>
          <p:nvPr/>
        </p:nvPicPr>
        <p:blipFill>
          <a:blip r:embed="rId6"/>
          <a:stretch>
            <a:fillRect/>
          </a:stretch>
        </p:blipFill>
        <p:spPr>
          <a:xfrm>
            <a:off x="7020272" y="1052537"/>
            <a:ext cx="1590675" cy="1152525"/>
          </a:xfrm>
          <a:prstGeom prst="rect">
            <a:avLst/>
          </a:prstGeom>
        </p:spPr>
      </p:pic>
    </p:spTree>
    <p:custDataLst>
      <p:tags r:id="rId1"/>
    </p:custDataLst>
    <p:extLst>
      <p:ext uri="{BB962C8B-B14F-4D97-AF65-F5344CB8AC3E}">
        <p14:creationId xmlns:p14="http://schemas.microsoft.com/office/powerpoint/2010/main" val="2754011385"/>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黑碳复杂形貌生成算法</a:t>
            </a:r>
            <a:endParaRPr lang="en-US" altLang="zh-CN" dirty="0">
              <a:latin typeface="Times New Roman" panose="02020603050405020304" pitchFamily="18" charset="0"/>
              <a:cs typeface="Times New Roman" panose="02020603050405020304" pitchFamily="18" charset="0"/>
            </a:endParaRPr>
          </a:p>
          <a:p>
            <a:pPr marL="344487" lvl="1" indent="0">
              <a:buNone/>
            </a:pPr>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pic>
        <p:nvPicPr>
          <p:cNvPr id="7" name="图片 6"/>
          <p:cNvPicPr>
            <a:picLocks noChangeAspect="1"/>
          </p:cNvPicPr>
          <p:nvPr/>
        </p:nvPicPr>
        <p:blipFill>
          <a:blip r:embed="rId4"/>
          <a:stretch>
            <a:fillRect/>
          </a:stretch>
        </p:blipFill>
        <p:spPr>
          <a:xfrm>
            <a:off x="539552" y="1545196"/>
            <a:ext cx="3617546" cy="5071909"/>
          </a:xfrm>
          <a:prstGeom prst="rect">
            <a:avLst/>
          </a:prstGeom>
        </p:spPr>
      </p:pic>
      <p:pic>
        <p:nvPicPr>
          <p:cNvPr id="8" name="图片 7"/>
          <p:cNvPicPr>
            <a:picLocks noChangeAspect="1"/>
          </p:cNvPicPr>
          <p:nvPr/>
        </p:nvPicPr>
        <p:blipFill>
          <a:blip r:embed="rId5"/>
          <a:stretch>
            <a:fillRect/>
          </a:stretch>
        </p:blipFill>
        <p:spPr>
          <a:xfrm>
            <a:off x="5220072" y="1098456"/>
            <a:ext cx="3865423" cy="5492362"/>
          </a:xfrm>
          <a:prstGeom prst="rect">
            <a:avLst/>
          </a:prstGeom>
        </p:spPr>
      </p:pic>
    </p:spTree>
    <p:custDataLst>
      <p:tags r:id="rId1"/>
    </p:custDataLst>
    <p:extLst>
      <p:ext uri="{BB962C8B-B14F-4D97-AF65-F5344CB8AC3E}">
        <p14:creationId xmlns:p14="http://schemas.microsoft.com/office/powerpoint/2010/main" val="2674616079"/>
      </p:ext>
    </p:extLst>
  </p:cSld>
  <p:clrMapOvr>
    <a:masterClrMapping/>
  </p:clrMapOvr>
  <mc:AlternateContent xmlns:mc="http://schemas.openxmlformats.org/markup-compatibility/2006" xmlns:p14="http://schemas.microsoft.com/office/powerpoint/2010/main">
    <mc:Choice Requires="p14">
      <p:transition spd="slow" p14:dur="2000" advTm="11721"/>
    </mc:Choice>
    <mc:Fallback xmlns="">
      <p:transition spd="slow" advTm="11721"/>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黑碳复杂形貌生成算法</a:t>
            </a:r>
            <a:endParaRPr lang="en-US" altLang="zh-CN" dirty="0">
              <a:latin typeface="Times New Roman" panose="02020603050405020304" pitchFamily="18" charset="0"/>
              <a:cs typeface="Times New Roman" panose="02020603050405020304" pitchFamily="18" charset="0"/>
            </a:endParaRPr>
          </a:p>
          <a:p>
            <a:pPr marL="344487" lvl="1" indent="0">
              <a:buNone/>
            </a:pPr>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pic>
        <p:nvPicPr>
          <p:cNvPr id="4" name="图片 3"/>
          <p:cNvPicPr>
            <a:picLocks noChangeAspect="1"/>
          </p:cNvPicPr>
          <p:nvPr/>
        </p:nvPicPr>
        <p:blipFill>
          <a:blip r:embed="rId4"/>
          <a:stretch>
            <a:fillRect/>
          </a:stretch>
        </p:blipFill>
        <p:spPr>
          <a:xfrm>
            <a:off x="4860032" y="984816"/>
            <a:ext cx="3190636" cy="5490714"/>
          </a:xfrm>
          <a:prstGeom prst="rect">
            <a:avLst/>
          </a:prstGeom>
        </p:spPr>
      </p:pic>
      <p:sp>
        <p:nvSpPr>
          <p:cNvPr id="5" name="文本框 4"/>
          <p:cNvSpPr txBox="1"/>
          <p:nvPr/>
        </p:nvSpPr>
        <p:spPr>
          <a:xfrm>
            <a:off x="1043608" y="1916832"/>
            <a:ext cx="2304256" cy="830997"/>
          </a:xfrm>
          <a:prstGeom prst="rect">
            <a:avLst/>
          </a:prstGeom>
          <a:solidFill>
            <a:schemeClr val="accent3"/>
          </a:solidFill>
        </p:spPr>
        <p:txBody>
          <a:bodyPr wrap="square" rtlCol="0">
            <a:spAutoFit/>
          </a:bodyPr>
          <a:lstStyle/>
          <a:p>
            <a:r>
              <a:rPr lang="zh-CN" altLang="en-US" sz="2400" dirty="0" smtClean="0">
                <a:latin typeface="Times New Roman" panose="02020603050405020304" pitchFamily="18" charset="0"/>
                <a:ea typeface="+mj-ea"/>
              </a:rPr>
              <a:t>模拟图像与真实图像一致</a:t>
            </a:r>
            <a:endParaRPr lang="en-US" sz="2400" dirty="0" smtClean="0">
              <a:latin typeface="Times New Roman" panose="02020603050405020304" pitchFamily="18" charset="0"/>
              <a:ea typeface="+mj-ea"/>
            </a:endParaRPr>
          </a:p>
        </p:txBody>
      </p:sp>
      <p:sp>
        <p:nvSpPr>
          <p:cNvPr id="9" name="文本框 8"/>
          <p:cNvSpPr txBox="1"/>
          <p:nvPr/>
        </p:nvSpPr>
        <p:spPr>
          <a:xfrm>
            <a:off x="1058888" y="3734530"/>
            <a:ext cx="2304256" cy="830997"/>
          </a:xfrm>
          <a:prstGeom prst="rect">
            <a:avLst/>
          </a:prstGeom>
          <a:solidFill>
            <a:schemeClr val="accent3"/>
          </a:solidFill>
        </p:spPr>
        <p:txBody>
          <a:bodyPr wrap="square" rtlCol="0">
            <a:spAutoFit/>
          </a:bodyPr>
          <a:lstStyle/>
          <a:p>
            <a:r>
              <a:rPr lang="zh-CN" altLang="en-US" sz="2400" dirty="0" smtClean="0">
                <a:latin typeface="Times New Roman" panose="02020603050405020304" pitchFamily="18" charset="0"/>
                <a:ea typeface="+mj-ea"/>
              </a:rPr>
              <a:t>本文提出的算法比较合理</a:t>
            </a:r>
            <a:endParaRPr lang="en-US" sz="2400" dirty="0" smtClean="0">
              <a:latin typeface="Times New Roman" panose="02020603050405020304" pitchFamily="18" charset="0"/>
              <a:ea typeface="+mj-ea"/>
            </a:endParaRPr>
          </a:p>
        </p:txBody>
      </p:sp>
    </p:spTree>
    <p:custDataLst>
      <p:tags r:id="rId1"/>
    </p:custDataLst>
    <p:extLst>
      <p:ext uri="{BB962C8B-B14F-4D97-AF65-F5344CB8AC3E}">
        <p14:creationId xmlns:p14="http://schemas.microsoft.com/office/powerpoint/2010/main" val="2116766527"/>
      </p:ext>
    </p:extLst>
  </p:cSld>
  <p:clrMapOvr>
    <a:masterClrMapping/>
  </p:clrMapOvr>
  <mc:AlternateContent xmlns:mc="http://schemas.openxmlformats.org/markup-compatibility/2006" xmlns:p14="http://schemas.microsoft.com/office/powerpoint/2010/main">
    <mc:Choice Requires="p14">
      <p:transition spd="slow" p14:dur="2000" advTm="21328"/>
    </mc:Choice>
    <mc:Fallback xmlns="">
      <p:transition spd="slow" advTm="21328"/>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solidFill>
                  <a:srgbClr val="FF0000"/>
                </a:solidFill>
                <a:latin typeface="Times New Roman" panose="02020603050405020304" pitchFamily="18" charset="0"/>
                <a:cs typeface="Times New Roman" panose="02020603050405020304" pitchFamily="18" charset="0"/>
              </a:rPr>
              <a:t>混合黑碳分形分析</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fontAlgn="base">
              <a:spcAft>
                <a:spcPct val="0"/>
              </a:spcAft>
              <a:buNone/>
            </a:pPr>
            <a:r>
              <a:rPr lang="en-US" altLang="zh-CN" sz="2600" dirty="0" smtClean="0">
                <a:latin typeface="Times New Roman" panose="02020603050405020304" pitchFamily="18" charset="0"/>
                <a:cs typeface="Times New Roman" panose="02020603050405020304" pitchFamily="18" charset="0"/>
              </a:rPr>
              <a:t>       </a:t>
            </a:r>
            <a:endParaRPr lang="en-US" altLang="zh-CN" sz="2000" kern="1200" dirty="0">
              <a:latin typeface="+mn-ea"/>
              <a:ea typeface="+mn-ea"/>
              <a:cs typeface="微软雅黑"/>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sp>
        <p:nvSpPr>
          <p:cNvPr id="5" name="矩形 4"/>
          <p:cNvSpPr/>
          <p:nvPr/>
        </p:nvSpPr>
        <p:spPr>
          <a:xfrm>
            <a:off x="611560" y="1844824"/>
            <a:ext cx="7982425" cy="1261884"/>
          </a:xfrm>
          <a:prstGeom prst="rect">
            <a:avLst/>
          </a:prstGeom>
        </p:spPr>
        <p:txBody>
          <a:bodyPr wrap="square">
            <a:spAutoFit/>
          </a:bodyPr>
          <a:lstStyle/>
          <a:p>
            <a:pPr marL="342900" indent="-342900">
              <a:buFont typeface="Wingdings" panose="05000000000000000000" pitchFamily="2" charset="2"/>
              <a:buChar char="q"/>
            </a:pPr>
            <a:r>
              <a:rPr lang="zh-CN" altLang="en-US" sz="2800" dirty="0" smtClean="0">
                <a:latin typeface="+mn-ea"/>
                <a:ea typeface="+mn-ea"/>
              </a:rPr>
              <a:t>对于裸露黑碳颗粒，经常认为其形貌可由分形准则描述：</a:t>
            </a:r>
            <a:endParaRPr lang="en-US" altLang="zh-CN" sz="2800" dirty="0" smtClean="0">
              <a:latin typeface="+mn-ea"/>
              <a:ea typeface="+mn-ea"/>
            </a:endParaRPr>
          </a:p>
          <a:p>
            <a:endParaRPr lang="en-US" sz="2000" dirty="0">
              <a:latin typeface="+mn-ea"/>
              <a:ea typeface="+mn-ea"/>
            </a:endParaRPr>
          </a:p>
        </p:txBody>
      </p:sp>
      <p:pic>
        <p:nvPicPr>
          <p:cNvPr id="4" name="图片 3"/>
          <p:cNvPicPr>
            <a:picLocks noChangeAspect="1"/>
          </p:cNvPicPr>
          <p:nvPr/>
        </p:nvPicPr>
        <p:blipFill>
          <a:blip r:embed="rId4"/>
          <a:stretch>
            <a:fillRect/>
          </a:stretch>
        </p:blipFill>
        <p:spPr>
          <a:xfrm>
            <a:off x="2514540" y="3243861"/>
            <a:ext cx="3744416" cy="874331"/>
          </a:xfrm>
          <a:prstGeom prst="rect">
            <a:avLst/>
          </a:prstGeom>
        </p:spPr>
      </p:pic>
      <p:sp>
        <p:nvSpPr>
          <p:cNvPr id="14" name="矩形 13"/>
          <p:cNvSpPr/>
          <p:nvPr/>
        </p:nvSpPr>
        <p:spPr>
          <a:xfrm>
            <a:off x="445381" y="4437112"/>
            <a:ext cx="8244408" cy="954107"/>
          </a:xfrm>
          <a:prstGeom prst="rect">
            <a:avLst/>
          </a:prstGeom>
        </p:spPr>
        <p:txBody>
          <a:bodyPr wrap="square">
            <a:spAutoFit/>
          </a:bodyPr>
          <a:lstStyle/>
          <a:p>
            <a:pPr marL="342900" indent="-342900">
              <a:buFont typeface="Wingdings" panose="05000000000000000000" pitchFamily="2" charset="2"/>
              <a:buChar char="q"/>
            </a:pPr>
            <a:r>
              <a:rPr lang="zh-CN" altLang="en-US" sz="2800" dirty="0" smtClean="0">
                <a:latin typeface="+mn-ea"/>
                <a:ea typeface="+mn-ea"/>
              </a:rPr>
              <a:t>对于混合黑碳颗粒，分形准则</a:t>
            </a:r>
            <a:r>
              <a:rPr lang="zh-CN" altLang="en-US" sz="2800" dirty="0" smtClean="0">
                <a:solidFill>
                  <a:srgbClr val="FF0000"/>
                </a:solidFill>
                <a:latin typeface="+mn-ea"/>
                <a:ea typeface="+mn-ea"/>
              </a:rPr>
              <a:t>是否</a:t>
            </a:r>
            <a:r>
              <a:rPr lang="zh-CN" altLang="en-US" sz="2800" dirty="0" smtClean="0">
                <a:latin typeface="+mn-ea"/>
                <a:ea typeface="+mn-ea"/>
              </a:rPr>
              <a:t>仍然适用，适用的条件是什么？</a:t>
            </a:r>
            <a:endParaRPr lang="en-US" sz="2800" dirty="0">
              <a:latin typeface="+mn-ea"/>
              <a:ea typeface="+mn-ea"/>
            </a:endParaRPr>
          </a:p>
        </p:txBody>
      </p:sp>
    </p:spTree>
    <p:custDataLst>
      <p:tags r:id="rId1"/>
    </p:custDataLst>
    <p:extLst>
      <p:ext uri="{BB962C8B-B14F-4D97-AF65-F5344CB8AC3E}">
        <p14:creationId xmlns:p14="http://schemas.microsoft.com/office/powerpoint/2010/main" val="2081751622"/>
      </p:ext>
    </p:extLst>
  </p:cSld>
  <p:clrMapOvr>
    <a:masterClrMapping/>
  </p:clrMapOvr>
  <mc:AlternateContent xmlns:mc="http://schemas.openxmlformats.org/markup-compatibility/2006" xmlns:p14="http://schemas.microsoft.com/office/powerpoint/2010/main">
    <mc:Choice Requires="p14">
      <p:transition spd="slow" p14:dur="2000" advTm="17403"/>
    </mc:Choice>
    <mc:Fallback xmlns="">
      <p:transition spd="slow" advTm="17403"/>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solidFill>
                  <a:srgbClr val="FF0000"/>
                </a:solidFill>
                <a:latin typeface="Times New Roman" panose="02020603050405020304" pitchFamily="18" charset="0"/>
                <a:cs typeface="Times New Roman" panose="02020603050405020304" pitchFamily="18" charset="0"/>
              </a:rPr>
              <a:t>混合黑碳分形分析</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fontAlgn="base">
              <a:spcAft>
                <a:spcPct val="0"/>
              </a:spcAft>
              <a:buNone/>
            </a:pPr>
            <a:r>
              <a:rPr lang="en-US" altLang="zh-CN" sz="2600" dirty="0" smtClean="0">
                <a:latin typeface="Times New Roman" panose="02020603050405020304" pitchFamily="18" charset="0"/>
                <a:cs typeface="Times New Roman" panose="02020603050405020304" pitchFamily="18" charset="0"/>
              </a:rPr>
              <a:t>       </a:t>
            </a:r>
            <a:endParaRPr lang="en-US" altLang="zh-CN" sz="2000" kern="1200" dirty="0">
              <a:latin typeface="+mn-ea"/>
              <a:ea typeface="+mn-ea"/>
              <a:cs typeface="微软雅黑"/>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sp>
        <p:nvSpPr>
          <p:cNvPr id="5" name="矩形 4"/>
          <p:cNvSpPr/>
          <p:nvPr/>
        </p:nvSpPr>
        <p:spPr>
          <a:xfrm>
            <a:off x="611560" y="1844824"/>
            <a:ext cx="6186309" cy="830997"/>
          </a:xfrm>
          <a:prstGeom prst="rect">
            <a:avLst/>
          </a:prstGeom>
        </p:spPr>
        <p:txBody>
          <a:bodyPr wrap="none">
            <a:spAutoFit/>
          </a:bodyPr>
          <a:lstStyle/>
          <a:p>
            <a:r>
              <a:rPr lang="zh-CN" altLang="en-US" sz="2800" dirty="0" smtClean="0">
                <a:latin typeface="+mn-ea"/>
                <a:ea typeface="+mn-ea"/>
              </a:rPr>
              <a:t>假设</a:t>
            </a:r>
            <a:r>
              <a:rPr lang="zh-CN" altLang="en-US" sz="2800" dirty="0">
                <a:latin typeface="+mn-ea"/>
                <a:ea typeface="+mn-ea"/>
              </a:rPr>
              <a:t>覆盖后烟颗粒仍然满足分形准则</a:t>
            </a:r>
            <a:r>
              <a:rPr lang="zh-CN" altLang="en-US" sz="2000" dirty="0" smtClean="0">
                <a:latin typeface="+mn-ea"/>
                <a:ea typeface="+mn-ea"/>
              </a:rPr>
              <a:t>：</a:t>
            </a:r>
            <a:endParaRPr lang="en-US" altLang="zh-CN" sz="2000" dirty="0" smtClean="0">
              <a:latin typeface="+mn-ea"/>
              <a:ea typeface="+mn-ea"/>
            </a:endParaRPr>
          </a:p>
          <a:p>
            <a:endParaRPr lang="en-US" sz="2000" dirty="0">
              <a:latin typeface="+mn-ea"/>
              <a:ea typeface="+mn-ea"/>
            </a:endParaRPr>
          </a:p>
        </p:txBody>
      </p:sp>
      <p:pic>
        <p:nvPicPr>
          <p:cNvPr id="6" name="图片 5"/>
          <p:cNvPicPr>
            <a:picLocks noChangeAspect="1"/>
          </p:cNvPicPr>
          <p:nvPr/>
        </p:nvPicPr>
        <p:blipFill>
          <a:blip r:embed="rId4"/>
          <a:stretch>
            <a:fillRect/>
          </a:stretch>
        </p:blipFill>
        <p:spPr>
          <a:xfrm>
            <a:off x="2087868" y="2548815"/>
            <a:ext cx="4320480" cy="780315"/>
          </a:xfrm>
          <a:prstGeom prst="rect">
            <a:avLst/>
          </a:prstGeom>
        </p:spPr>
      </p:pic>
      <p:pic>
        <p:nvPicPr>
          <p:cNvPr id="7" name="图片 6"/>
          <p:cNvPicPr>
            <a:picLocks noChangeAspect="1"/>
          </p:cNvPicPr>
          <p:nvPr/>
        </p:nvPicPr>
        <p:blipFill>
          <a:blip r:embed="rId5"/>
          <a:stretch>
            <a:fillRect/>
          </a:stretch>
        </p:blipFill>
        <p:spPr>
          <a:xfrm>
            <a:off x="899592" y="3356592"/>
            <a:ext cx="7643599" cy="1014034"/>
          </a:xfrm>
          <a:prstGeom prst="rect">
            <a:avLst/>
          </a:prstGeom>
        </p:spPr>
      </p:pic>
      <p:pic>
        <p:nvPicPr>
          <p:cNvPr id="10" name="图片 9"/>
          <p:cNvPicPr>
            <a:picLocks noChangeAspect="1"/>
          </p:cNvPicPr>
          <p:nvPr/>
        </p:nvPicPr>
        <p:blipFill>
          <a:blip r:embed="rId6"/>
          <a:stretch>
            <a:fillRect/>
          </a:stretch>
        </p:blipFill>
        <p:spPr>
          <a:xfrm>
            <a:off x="1291533" y="4300073"/>
            <a:ext cx="2416629" cy="751324"/>
          </a:xfrm>
          <a:prstGeom prst="rect">
            <a:avLst/>
          </a:prstGeom>
        </p:spPr>
      </p:pic>
      <p:pic>
        <p:nvPicPr>
          <p:cNvPr id="11" name="图片 10"/>
          <p:cNvPicPr>
            <a:picLocks noChangeAspect="1"/>
          </p:cNvPicPr>
          <p:nvPr/>
        </p:nvPicPr>
        <p:blipFill>
          <a:blip r:embed="rId7"/>
          <a:stretch>
            <a:fillRect/>
          </a:stretch>
        </p:blipFill>
        <p:spPr>
          <a:xfrm>
            <a:off x="4870000" y="4294320"/>
            <a:ext cx="2606217" cy="833383"/>
          </a:xfrm>
          <a:prstGeom prst="rect">
            <a:avLst/>
          </a:prstGeom>
        </p:spPr>
      </p:pic>
      <p:sp>
        <p:nvSpPr>
          <p:cNvPr id="12" name="矩形 11"/>
          <p:cNvSpPr/>
          <p:nvPr/>
        </p:nvSpPr>
        <p:spPr>
          <a:xfrm>
            <a:off x="179512" y="5048300"/>
            <a:ext cx="8590088" cy="1569660"/>
          </a:xfrm>
          <a:prstGeom prst="rect">
            <a:avLst/>
          </a:prstGeom>
          <a:solidFill>
            <a:schemeClr val="accent3"/>
          </a:solidFill>
        </p:spPr>
        <p:txBody>
          <a:bodyPr wrap="square">
            <a:spAutoFit/>
          </a:bodyPr>
          <a:lstStyle/>
          <a:p>
            <a:r>
              <a:rPr lang="zh-CN" altLang="en-US" sz="2400" dirty="0" smtClean="0">
                <a:solidFill>
                  <a:srgbClr val="FF0000"/>
                </a:solidFill>
                <a:latin typeface="+mn-ea"/>
                <a:ea typeface="+mn-ea"/>
              </a:rPr>
              <a:t>以前的研究发现分形准则仍然适用于覆盖后的黑碳颗粒</a:t>
            </a:r>
            <a:r>
              <a:rPr lang="zh-CN" altLang="en-US" sz="2400" dirty="0" smtClean="0">
                <a:solidFill>
                  <a:srgbClr val="000000"/>
                </a:solidFill>
                <a:latin typeface="+mn-ea"/>
                <a:ea typeface="+mn-ea"/>
              </a:rPr>
              <a:t>。经过一系列推导</a:t>
            </a:r>
            <a:r>
              <a:rPr lang="zh-CN" altLang="en-US" sz="2400" dirty="0" smtClean="0">
                <a:solidFill>
                  <a:srgbClr val="000000"/>
                </a:solidFill>
                <a:latin typeface="NSimSun" panose="02010609030101010101" pitchFamily="49" charset="-122"/>
                <a:ea typeface="NSimSun" panose="02010609030101010101" pitchFamily="49" charset="-122"/>
              </a:rPr>
              <a:t>，</a:t>
            </a:r>
            <a:r>
              <a:rPr lang="zh-CN" altLang="en-US" sz="2400" dirty="0" smtClean="0">
                <a:solidFill>
                  <a:srgbClr val="000000"/>
                </a:solidFill>
                <a:latin typeface="+mn-ea"/>
                <a:ea typeface="+mn-ea"/>
              </a:rPr>
              <a:t>以及对比前文的研究，我们发现以前的研究是基于以下条件获取的：</a:t>
            </a:r>
            <a:endParaRPr lang="en-US" altLang="zh-CN" sz="2400" dirty="0" smtClean="0">
              <a:solidFill>
                <a:srgbClr val="000000"/>
              </a:solidFill>
              <a:latin typeface="+mn-ea"/>
              <a:ea typeface="+mn-ea"/>
            </a:endParaRPr>
          </a:p>
          <a:p>
            <a:r>
              <a:rPr lang="zh-CN" altLang="en-US" sz="2400" b="1" dirty="0" smtClean="0">
                <a:solidFill>
                  <a:srgbClr val="FF0000"/>
                </a:solidFill>
                <a:latin typeface="NSimSun" panose="02010609030101010101" pitchFamily="49" charset="-122"/>
                <a:ea typeface="NSimSun" panose="02010609030101010101" pitchFamily="49" charset="-122"/>
              </a:rPr>
              <a:t>混合后黑碳</a:t>
            </a:r>
            <a:r>
              <a:rPr lang="zh-CN" altLang="en-US" sz="2400" b="1" dirty="0" smtClean="0">
                <a:latin typeface="NSimSun" panose="02010609030101010101" pitchFamily="49" charset="-122"/>
                <a:ea typeface="NSimSun" panose="02010609030101010101" pitchFamily="49" charset="-122"/>
              </a:rPr>
              <a:t>颗粒</a:t>
            </a:r>
            <a:r>
              <a:rPr lang="zh-CN" altLang="en-US" sz="2400" b="1" dirty="0" smtClean="0">
                <a:solidFill>
                  <a:srgbClr val="FF0000"/>
                </a:solidFill>
                <a:latin typeface="NSimSun" panose="02010609030101010101" pitchFamily="49" charset="-122"/>
                <a:ea typeface="NSimSun" panose="02010609030101010101" pitchFamily="49" charset="-122"/>
              </a:rPr>
              <a:t>回转半径</a:t>
            </a:r>
            <a:r>
              <a:rPr lang="zh-CN" altLang="en-US" sz="2400" b="1" dirty="0" smtClean="0">
                <a:latin typeface="NSimSun" panose="02010609030101010101" pitchFamily="49" charset="-122"/>
                <a:ea typeface="NSimSun" panose="02010609030101010101" pitchFamily="49" charset="-122"/>
              </a:rPr>
              <a:t>与</a:t>
            </a:r>
            <a:r>
              <a:rPr lang="zh-CN" altLang="en-US" sz="2400" b="1" dirty="0" smtClean="0">
                <a:solidFill>
                  <a:srgbClr val="FF0000"/>
                </a:solidFill>
                <a:latin typeface="NSimSun" panose="02010609030101010101" pitchFamily="49" charset="-122"/>
                <a:ea typeface="NSimSun" panose="02010609030101010101" pitchFamily="49" charset="-122"/>
              </a:rPr>
              <a:t>裸露</a:t>
            </a:r>
            <a:r>
              <a:rPr lang="zh-CN" altLang="en-US" sz="2400" b="1" dirty="0" smtClean="0">
                <a:latin typeface="NSimSun" panose="02010609030101010101" pitchFamily="49" charset="-122"/>
                <a:ea typeface="NSimSun" panose="02010609030101010101" pitchFamily="49" charset="-122"/>
              </a:rPr>
              <a:t>黑碳颗粒回转半径</a:t>
            </a:r>
            <a:r>
              <a:rPr lang="zh-CN" altLang="en-US" sz="2400" b="1" dirty="0" smtClean="0">
                <a:solidFill>
                  <a:srgbClr val="FF0000"/>
                </a:solidFill>
                <a:latin typeface="NSimSun" panose="02010609030101010101" pitchFamily="49" charset="-122"/>
                <a:ea typeface="NSimSun" panose="02010609030101010101" pitchFamily="49" charset="-122"/>
              </a:rPr>
              <a:t>一致</a:t>
            </a:r>
            <a:endParaRPr lang="en-US" sz="2400" b="1" dirty="0">
              <a:solidFill>
                <a:srgbClr val="FF0000"/>
              </a:solidFill>
            </a:endParaRPr>
          </a:p>
        </p:txBody>
      </p:sp>
    </p:spTree>
    <p:custDataLst>
      <p:tags r:id="rId1"/>
    </p:custDataLst>
    <p:extLst>
      <p:ext uri="{BB962C8B-B14F-4D97-AF65-F5344CB8AC3E}">
        <p14:creationId xmlns:p14="http://schemas.microsoft.com/office/powerpoint/2010/main" val="3115249445"/>
      </p:ext>
    </p:extLst>
  </p:cSld>
  <p:clrMapOvr>
    <a:masterClrMapping/>
  </p:clrMapOvr>
  <mc:AlternateContent xmlns:mc="http://schemas.openxmlformats.org/markup-compatibility/2006" xmlns:p14="http://schemas.microsoft.com/office/powerpoint/2010/main">
    <mc:Choice Requires="p14">
      <p:transition spd="slow" p14:dur="2000" advTm="21035"/>
    </mc:Choice>
    <mc:Fallback xmlns="">
      <p:transition spd="slow" advTm="2103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solidFill>
                  <a:srgbClr val="FF0000"/>
                </a:solidFill>
                <a:latin typeface="Times New Roman" panose="02020603050405020304" pitchFamily="18" charset="0"/>
                <a:cs typeface="Times New Roman" panose="02020603050405020304" pitchFamily="18" charset="0"/>
              </a:rPr>
              <a:t>混合黑碳分形分析</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fontAlgn="base">
              <a:spcAft>
                <a:spcPct val="0"/>
              </a:spcAft>
              <a:buNone/>
            </a:pPr>
            <a:r>
              <a:rPr lang="en-US" altLang="zh-CN" sz="2600" dirty="0" smtClean="0">
                <a:latin typeface="Times New Roman" panose="02020603050405020304" pitchFamily="18" charset="0"/>
                <a:cs typeface="Times New Roman" panose="02020603050405020304" pitchFamily="18" charset="0"/>
              </a:rPr>
              <a:t>       </a:t>
            </a:r>
            <a:endParaRPr lang="en-US" altLang="zh-CN" sz="2000" kern="1200" dirty="0">
              <a:latin typeface="+mn-ea"/>
              <a:ea typeface="+mn-ea"/>
              <a:cs typeface="微软雅黑"/>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sp>
        <p:nvSpPr>
          <p:cNvPr id="5" name="矩形 4"/>
          <p:cNvSpPr/>
          <p:nvPr/>
        </p:nvSpPr>
        <p:spPr>
          <a:xfrm>
            <a:off x="611560" y="1844824"/>
            <a:ext cx="1261884" cy="523220"/>
          </a:xfrm>
          <a:prstGeom prst="rect">
            <a:avLst/>
          </a:prstGeom>
        </p:spPr>
        <p:txBody>
          <a:bodyPr wrap="none">
            <a:spAutoFit/>
          </a:bodyPr>
          <a:lstStyle/>
          <a:p>
            <a:r>
              <a:rPr lang="zh-CN" altLang="en-US" sz="2800" dirty="0" smtClean="0">
                <a:latin typeface="+mn-ea"/>
                <a:ea typeface="+mn-ea"/>
              </a:rPr>
              <a:t>猜想：</a:t>
            </a:r>
            <a:endParaRPr lang="en-US" sz="2000" dirty="0">
              <a:latin typeface="+mn-ea"/>
              <a:ea typeface="+mn-ea"/>
            </a:endParaRPr>
          </a:p>
        </p:txBody>
      </p:sp>
      <p:sp>
        <p:nvSpPr>
          <p:cNvPr id="12" name="矩形 11"/>
          <p:cNvSpPr/>
          <p:nvPr/>
        </p:nvSpPr>
        <p:spPr>
          <a:xfrm>
            <a:off x="260237" y="2568572"/>
            <a:ext cx="8883764" cy="954107"/>
          </a:xfrm>
          <a:prstGeom prst="rect">
            <a:avLst/>
          </a:prstGeom>
          <a:solidFill>
            <a:schemeClr val="accent3"/>
          </a:solidFill>
        </p:spPr>
        <p:txBody>
          <a:bodyPr wrap="square">
            <a:spAutoFit/>
          </a:bodyPr>
          <a:lstStyle/>
          <a:p>
            <a:r>
              <a:rPr lang="zh-CN" altLang="en-US" sz="2800" dirty="0" smtClean="0">
                <a:latin typeface="+mn-ea"/>
                <a:ea typeface="+mn-ea"/>
              </a:rPr>
              <a:t>分形准则仍然适用于覆盖后的黑碳颗粒的条件为</a:t>
            </a:r>
            <a:r>
              <a:rPr lang="zh-CN" altLang="en-US" sz="2800" dirty="0" smtClean="0">
                <a:latin typeface="NSimSun" panose="02010609030101010101" pitchFamily="49" charset="-122"/>
                <a:ea typeface="NSimSun" panose="02010609030101010101" pitchFamily="49" charset="-122"/>
              </a:rPr>
              <a:t>：</a:t>
            </a:r>
            <a:endParaRPr lang="en-US" altLang="zh-CN" sz="2800" dirty="0" smtClean="0">
              <a:latin typeface="NSimSun" panose="02010609030101010101" pitchFamily="49" charset="-122"/>
              <a:ea typeface="NSimSun" panose="02010609030101010101" pitchFamily="49" charset="-122"/>
            </a:endParaRPr>
          </a:p>
          <a:p>
            <a:r>
              <a:rPr lang="zh-CN" altLang="en-US" sz="2800" b="1" dirty="0" smtClean="0">
                <a:latin typeface="NSimSun" panose="02010609030101010101" pitchFamily="49" charset="-122"/>
                <a:ea typeface="NSimSun" panose="02010609030101010101" pitchFamily="49" charset="-122"/>
              </a:rPr>
              <a:t>混合后黑碳颗粒回转半径与裸露黑碳颗粒回转半径</a:t>
            </a:r>
            <a:r>
              <a:rPr lang="zh-CN" altLang="en-US" sz="2800" b="1" dirty="0" smtClean="0">
                <a:solidFill>
                  <a:srgbClr val="FF0000"/>
                </a:solidFill>
                <a:latin typeface="NSimSun" panose="02010609030101010101" pitchFamily="49" charset="-122"/>
                <a:ea typeface="NSimSun" panose="02010609030101010101" pitchFamily="49" charset="-122"/>
              </a:rPr>
              <a:t>一致</a:t>
            </a:r>
            <a:endParaRPr lang="en-US" sz="2800" b="1" dirty="0">
              <a:solidFill>
                <a:srgbClr val="FF0000"/>
              </a:solidFill>
            </a:endParaRPr>
          </a:p>
        </p:txBody>
      </p:sp>
      <p:sp>
        <p:nvSpPr>
          <p:cNvPr id="13" name="矩形 12"/>
          <p:cNvSpPr/>
          <p:nvPr/>
        </p:nvSpPr>
        <p:spPr>
          <a:xfrm>
            <a:off x="611560" y="3937478"/>
            <a:ext cx="7982425" cy="2985433"/>
          </a:xfrm>
          <a:prstGeom prst="rect">
            <a:avLst/>
          </a:prstGeom>
        </p:spPr>
        <p:txBody>
          <a:bodyPr wrap="square">
            <a:spAutoFit/>
          </a:bodyPr>
          <a:lstStyle/>
          <a:p>
            <a:r>
              <a:rPr lang="zh-CN" altLang="en-US" sz="2800" dirty="0" smtClean="0">
                <a:latin typeface="+mn-ea"/>
                <a:ea typeface="+mn-ea"/>
              </a:rPr>
              <a:t>要证明这一猜想，需要证明两点：</a:t>
            </a:r>
            <a:endParaRPr lang="en-US" altLang="zh-CN" sz="2800" dirty="0" smtClean="0">
              <a:latin typeface="+mn-ea"/>
              <a:ea typeface="+mn-ea"/>
            </a:endParaRPr>
          </a:p>
          <a:p>
            <a:endParaRPr lang="en-US" sz="2800" dirty="0">
              <a:latin typeface="+mn-ea"/>
              <a:ea typeface="+mn-ea"/>
            </a:endParaRPr>
          </a:p>
          <a:p>
            <a:pPr marL="342900" indent="-342900">
              <a:buFont typeface="Wingdings" panose="05000000000000000000" pitchFamily="2" charset="2"/>
              <a:buChar char="q"/>
            </a:pPr>
            <a:r>
              <a:rPr lang="zh-CN" altLang="en-US" sz="2800" dirty="0">
                <a:latin typeface="+mn-ea"/>
                <a:ea typeface="+mn-ea"/>
              </a:rPr>
              <a:t>当混合后黑碳颗粒回转半径与裸露黑碳颗粒回转半径</a:t>
            </a:r>
            <a:r>
              <a:rPr lang="zh-CN" altLang="en-US" sz="2800" dirty="0" smtClean="0">
                <a:solidFill>
                  <a:srgbClr val="FF0000"/>
                </a:solidFill>
                <a:latin typeface="+mn-ea"/>
                <a:ea typeface="+mn-ea"/>
              </a:rPr>
              <a:t>一致</a:t>
            </a:r>
            <a:r>
              <a:rPr lang="zh-CN" altLang="en-US" sz="2800" dirty="0" smtClean="0">
                <a:latin typeface="+mn-ea"/>
                <a:ea typeface="+mn-ea"/>
              </a:rPr>
              <a:t>时，分形准则</a:t>
            </a:r>
            <a:r>
              <a:rPr lang="zh-CN" altLang="en-US" sz="2800" dirty="0" smtClean="0">
                <a:solidFill>
                  <a:srgbClr val="FF0000"/>
                </a:solidFill>
                <a:latin typeface="+mn-ea"/>
                <a:ea typeface="+mn-ea"/>
              </a:rPr>
              <a:t>适用</a:t>
            </a:r>
            <a:endParaRPr lang="zh-CN" altLang="en-US" sz="2800" dirty="0">
              <a:solidFill>
                <a:srgbClr val="FF0000"/>
              </a:solidFill>
              <a:latin typeface="+mn-ea"/>
              <a:ea typeface="+mn-ea"/>
            </a:endParaRPr>
          </a:p>
          <a:p>
            <a:pPr marL="342900" indent="-342900">
              <a:buFont typeface="Wingdings" panose="05000000000000000000" pitchFamily="2" charset="2"/>
              <a:buChar char="q"/>
            </a:pPr>
            <a:r>
              <a:rPr lang="zh-CN" altLang="en-US" sz="2800" dirty="0" smtClean="0">
                <a:latin typeface="+mn-ea"/>
                <a:ea typeface="+mn-ea"/>
              </a:rPr>
              <a:t>当混合</a:t>
            </a:r>
            <a:r>
              <a:rPr lang="zh-CN" altLang="en-US" sz="2800" dirty="0">
                <a:latin typeface="+mn-ea"/>
                <a:ea typeface="+mn-ea"/>
              </a:rPr>
              <a:t>后黑碳颗粒回转半径与裸露黑碳颗粒</a:t>
            </a:r>
            <a:r>
              <a:rPr lang="zh-CN" altLang="en-US" sz="2800" dirty="0" smtClean="0">
                <a:latin typeface="+mn-ea"/>
                <a:ea typeface="+mn-ea"/>
              </a:rPr>
              <a:t>回转半径</a:t>
            </a:r>
            <a:r>
              <a:rPr lang="zh-CN" altLang="en-US" sz="2800" dirty="0" smtClean="0">
                <a:solidFill>
                  <a:srgbClr val="FF0000"/>
                </a:solidFill>
                <a:latin typeface="+mn-ea"/>
                <a:ea typeface="+mn-ea"/>
              </a:rPr>
              <a:t>不一致</a:t>
            </a:r>
            <a:r>
              <a:rPr lang="zh-CN" altLang="en-US" sz="2800" dirty="0">
                <a:latin typeface="+mn-ea"/>
                <a:ea typeface="+mn-ea"/>
              </a:rPr>
              <a:t>时，分形</a:t>
            </a:r>
            <a:r>
              <a:rPr lang="zh-CN" altLang="en-US" sz="2800" dirty="0" smtClean="0">
                <a:latin typeface="+mn-ea"/>
                <a:ea typeface="+mn-ea"/>
              </a:rPr>
              <a:t>准则</a:t>
            </a:r>
            <a:r>
              <a:rPr lang="zh-CN" altLang="en-US" sz="2800" dirty="0" smtClean="0">
                <a:solidFill>
                  <a:srgbClr val="FF0000"/>
                </a:solidFill>
                <a:latin typeface="+mn-ea"/>
                <a:ea typeface="+mn-ea"/>
              </a:rPr>
              <a:t>不适用</a:t>
            </a:r>
            <a:endParaRPr lang="zh-CN" altLang="en-US" sz="2800" dirty="0">
              <a:solidFill>
                <a:srgbClr val="FF0000"/>
              </a:solidFill>
              <a:latin typeface="+mn-ea"/>
              <a:ea typeface="+mn-ea"/>
            </a:endParaRPr>
          </a:p>
          <a:p>
            <a:pPr marL="342900" indent="-342900">
              <a:buFont typeface="Wingdings" panose="05000000000000000000" pitchFamily="2" charset="2"/>
              <a:buChar char="q"/>
            </a:pPr>
            <a:endParaRPr lang="en-US" sz="2000" dirty="0">
              <a:latin typeface="+mn-ea"/>
              <a:ea typeface="+mn-ea"/>
            </a:endParaRPr>
          </a:p>
        </p:txBody>
      </p:sp>
    </p:spTree>
    <p:custDataLst>
      <p:tags r:id="rId1"/>
    </p:custDataLst>
    <p:extLst>
      <p:ext uri="{BB962C8B-B14F-4D97-AF65-F5344CB8AC3E}">
        <p14:creationId xmlns:p14="http://schemas.microsoft.com/office/powerpoint/2010/main" val="16481011"/>
      </p:ext>
    </p:extLst>
  </p:cSld>
  <p:clrMapOvr>
    <a:masterClrMapping/>
  </p:clrMapOvr>
  <mc:AlternateContent xmlns:mc="http://schemas.openxmlformats.org/markup-compatibility/2006" xmlns:p14="http://schemas.microsoft.com/office/powerpoint/2010/main">
    <mc:Choice Requires="p14">
      <p:transition spd="slow" p14:dur="2000" advTm="30018"/>
    </mc:Choice>
    <mc:Fallback xmlns="">
      <p:transition spd="slow" advTm="30018"/>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混合黑碳分形分析</a:t>
            </a:r>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pic>
        <p:nvPicPr>
          <p:cNvPr id="7" name="图片 6"/>
          <p:cNvPicPr>
            <a:picLocks noChangeAspect="1"/>
          </p:cNvPicPr>
          <p:nvPr/>
        </p:nvPicPr>
        <p:blipFill>
          <a:blip r:embed="rId4"/>
          <a:stretch>
            <a:fillRect/>
          </a:stretch>
        </p:blipFill>
        <p:spPr>
          <a:xfrm>
            <a:off x="0" y="2420888"/>
            <a:ext cx="9144000" cy="3671761"/>
          </a:xfrm>
          <a:prstGeom prst="rect">
            <a:avLst/>
          </a:prstGeom>
        </p:spPr>
      </p:pic>
      <p:sp>
        <p:nvSpPr>
          <p:cNvPr id="4" name="矩形 3"/>
          <p:cNvSpPr/>
          <p:nvPr/>
        </p:nvSpPr>
        <p:spPr>
          <a:xfrm>
            <a:off x="3707904" y="1350673"/>
            <a:ext cx="4572000" cy="1015663"/>
          </a:xfrm>
          <a:prstGeom prst="rect">
            <a:avLst/>
          </a:prstGeom>
          <a:solidFill>
            <a:schemeClr val="accent3"/>
          </a:solidFill>
        </p:spPr>
        <p:txBody>
          <a:bodyPr>
            <a:spAutoFit/>
          </a:bodyPr>
          <a:lstStyle/>
          <a:p>
            <a:r>
              <a:rPr lang="zh-CN" altLang="en-US" sz="2000" dirty="0">
                <a:latin typeface="+mn-ea"/>
                <a:ea typeface="+mn-ea"/>
              </a:rPr>
              <a:t>当混合后黑碳颗粒回转半径与裸露黑碳颗粒回转半径</a:t>
            </a:r>
            <a:r>
              <a:rPr lang="zh-CN" altLang="en-US" sz="2000" dirty="0">
                <a:solidFill>
                  <a:srgbClr val="FF0000"/>
                </a:solidFill>
                <a:latin typeface="+mn-ea"/>
                <a:ea typeface="+mn-ea"/>
              </a:rPr>
              <a:t>一致</a:t>
            </a:r>
            <a:r>
              <a:rPr lang="zh-CN" altLang="en-US" sz="2000" dirty="0">
                <a:latin typeface="+mn-ea"/>
                <a:ea typeface="+mn-ea"/>
              </a:rPr>
              <a:t>时，</a:t>
            </a:r>
            <a:r>
              <a:rPr lang="zh-CN" altLang="en-US" sz="2000" dirty="0">
                <a:solidFill>
                  <a:srgbClr val="FF0000"/>
                </a:solidFill>
                <a:latin typeface="+mn-ea"/>
                <a:ea typeface="+mn-ea"/>
              </a:rPr>
              <a:t>分形准则</a:t>
            </a:r>
            <a:r>
              <a:rPr lang="zh-CN" altLang="en-US" sz="2000" dirty="0" smtClean="0">
                <a:solidFill>
                  <a:srgbClr val="FF0000"/>
                </a:solidFill>
                <a:latin typeface="+mn-ea"/>
                <a:ea typeface="+mn-ea"/>
              </a:rPr>
              <a:t>适用</a:t>
            </a:r>
            <a:r>
              <a:rPr lang="zh-CN" altLang="en-US" sz="2000" dirty="0" smtClean="0">
                <a:latin typeface="+mn-ea"/>
                <a:ea typeface="+mn-ea"/>
              </a:rPr>
              <a:t>，且</a:t>
            </a:r>
            <a:r>
              <a:rPr lang="zh-CN" altLang="en-US" sz="2000" dirty="0" smtClean="0">
                <a:solidFill>
                  <a:srgbClr val="FF0000"/>
                </a:solidFill>
                <a:latin typeface="+mn-ea"/>
                <a:ea typeface="+mn-ea"/>
              </a:rPr>
              <a:t>分形维数不变</a:t>
            </a:r>
            <a:endParaRPr lang="zh-CN" altLang="en-US" sz="2000" dirty="0">
              <a:solidFill>
                <a:srgbClr val="FF0000"/>
              </a:solidFill>
              <a:latin typeface="+mn-ea"/>
              <a:ea typeface="+mn-ea"/>
            </a:endParaRPr>
          </a:p>
        </p:txBody>
      </p:sp>
    </p:spTree>
    <p:custDataLst>
      <p:tags r:id="rId1"/>
    </p:custDataLst>
    <p:extLst>
      <p:ext uri="{BB962C8B-B14F-4D97-AF65-F5344CB8AC3E}">
        <p14:creationId xmlns:p14="http://schemas.microsoft.com/office/powerpoint/2010/main" val="2511206081"/>
      </p:ext>
    </p:extLst>
  </p:cSld>
  <p:clrMapOvr>
    <a:masterClrMapping/>
  </p:clrMapOvr>
  <mc:AlternateContent xmlns:mc="http://schemas.openxmlformats.org/markup-compatibility/2006" xmlns:p14="http://schemas.microsoft.com/office/powerpoint/2010/main">
    <mc:Choice Requires="p14">
      <p:transition spd="slow" p14:dur="2000" advTm="36671"/>
    </mc:Choice>
    <mc:Fallback xmlns="">
      <p:transition spd="slow" advTm="36671"/>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混合黑碳分形分析</a:t>
            </a:r>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pic>
        <p:nvPicPr>
          <p:cNvPr id="4" name="图片 3"/>
          <p:cNvPicPr>
            <a:picLocks noChangeAspect="1"/>
          </p:cNvPicPr>
          <p:nvPr/>
        </p:nvPicPr>
        <p:blipFill>
          <a:blip r:embed="rId4"/>
          <a:stretch>
            <a:fillRect/>
          </a:stretch>
        </p:blipFill>
        <p:spPr>
          <a:xfrm>
            <a:off x="251520" y="1628800"/>
            <a:ext cx="8724900" cy="4867275"/>
          </a:xfrm>
          <a:prstGeom prst="rect">
            <a:avLst/>
          </a:prstGeom>
        </p:spPr>
      </p:pic>
    </p:spTree>
    <p:custDataLst>
      <p:tags r:id="rId1"/>
    </p:custDataLst>
    <p:extLst>
      <p:ext uri="{BB962C8B-B14F-4D97-AF65-F5344CB8AC3E}">
        <p14:creationId xmlns:p14="http://schemas.microsoft.com/office/powerpoint/2010/main" val="1446535754"/>
      </p:ext>
    </p:extLst>
  </p:cSld>
  <p:clrMapOvr>
    <a:masterClrMapping/>
  </p:clrMapOvr>
  <mc:AlternateContent xmlns:mc="http://schemas.openxmlformats.org/markup-compatibility/2006" xmlns:p14="http://schemas.microsoft.com/office/powerpoint/2010/main">
    <mc:Choice Requires="p14">
      <p:transition spd="slow" p14:dur="2000" advTm="44241"/>
    </mc:Choice>
    <mc:Fallback xmlns="">
      <p:transition spd="slow" advTm="44241"/>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solidFill>
                  <a:srgbClr val="FF0000"/>
                </a:solidFill>
                <a:latin typeface="Times New Roman" panose="02020603050405020304" pitchFamily="18" charset="0"/>
                <a:cs typeface="Times New Roman" panose="02020603050405020304" pitchFamily="18" charset="0"/>
              </a:rPr>
              <a:t>混合黑碳分形分析</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pic>
        <p:nvPicPr>
          <p:cNvPr id="5" name="图片 4"/>
          <p:cNvPicPr>
            <a:picLocks noChangeAspect="1"/>
          </p:cNvPicPr>
          <p:nvPr/>
        </p:nvPicPr>
        <p:blipFill>
          <a:blip r:embed="rId4"/>
          <a:stretch>
            <a:fillRect/>
          </a:stretch>
        </p:blipFill>
        <p:spPr>
          <a:xfrm>
            <a:off x="-2125" y="1916832"/>
            <a:ext cx="9139965" cy="3585750"/>
          </a:xfrm>
          <a:prstGeom prst="rect">
            <a:avLst/>
          </a:prstGeom>
        </p:spPr>
      </p:pic>
    </p:spTree>
    <p:custDataLst>
      <p:tags r:id="rId1"/>
    </p:custDataLst>
    <p:extLst>
      <p:ext uri="{BB962C8B-B14F-4D97-AF65-F5344CB8AC3E}">
        <p14:creationId xmlns:p14="http://schemas.microsoft.com/office/powerpoint/2010/main" val="3137940958"/>
      </p:ext>
    </p:extLst>
  </p:cSld>
  <p:clrMapOvr>
    <a:masterClrMapping/>
  </p:clrMapOvr>
  <mc:AlternateContent xmlns:mc="http://schemas.openxmlformats.org/markup-compatibility/2006" xmlns:p14="http://schemas.microsoft.com/office/powerpoint/2010/main">
    <mc:Choice Requires="p14">
      <p:transition spd="slow" p14:dur="2000" advTm="4069"/>
    </mc:Choice>
    <mc:Fallback xmlns="">
      <p:transition spd="slow" advTm="406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混合黑碳分形分析</a:t>
            </a:r>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pic>
        <p:nvPicPr>
          <p:cNvPr id="4" name="图片 3"/>
          <p:cNvPicPr>
            <a:picLocks noChangeAspect="1"/>
          </p:cNvPicPr>
          <p:nvPr/>
        </p:nvPicPr>
        <p:blipFill>
          <a:blip r:embed="rId4"/>
          <a:stretch>
            <a:fillRect/>
          </a:stretch>
        </p:blipFill>
        <p:spPr>
          <a:xfrm>
            <a:off x="30768" y="1916832"/>
            <a:ext cx="8815189" cy="4464495"/>
          </a:xfrm>
          <a:prstGeom prst="rect">
            <a:avLst/>
          </a:prstGeom>
        </p:spPr>
      </p:pic>
    </p:spTree>
    <p:custDataLst>
      <p:tags r:id="rId1"/>
    </p:custDataLst>
    <p:extLst>
      <p:ext uri="{BB962C8B-B14F-4D97-AF65-F5344CB8AC3E}">
        <p14:creationId xmlns:p14="http://schemas.microsoft.com/office/powerpoint/2010/main" val="3702015072"/>
      </p:ext>
    </p:extLst>
  </p:cSld>
  <p:clrMapOvr>
    <a:masterClrMapping/>
  </p:clrMapOvr>
  <mc:AlternateContent xmlns:mc="http://schemas.openxmlformats.org/markup-compatibility/2006" xmlns:p14="http://schemas.microsoft.com/office/powerpoint/2010/main">
    <mc:Choice Requires="p14">
      <p:transition spd="slow" p14:dur="2000" advTm="541"/>
    </mc:Choice>
    <mc:Fallback xmlns="">
      <p:transition spd="slow" advTm="54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76224" y="3437326"/>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57308" y="338461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1" y="2710473"/>
            <a:ext cx="47545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smtClean="0">
                <a:ea typeface="黑体" panose="02010609060101010101" pitchFamily="49" charset="-122"/>
              </a:rPr>
              <a:t>研究</a:t>
            </a:r>
            <a:r>
              <a:rPr lang="zh-CN" altLang="en-US" sz="4000" dirty="0">
                <a:ea typeface="黑体" panose="02010609060101010101" pitchFamily="49" charset="-122"/>
              </a:rPr>
              <a:t>背景及</a:t>
            </a:r>
            <a:r>
              <a:rPr lang="zh-CN" altLang="en-US" sz="4000" dirty="0" smtClean="0">
                <a:ea typeface="黑体" panose="02010609060101010101" pitchFamily="49" charset="-122"/>
              </a:rPr>
              <a:t>现状</a:t>
            </a:r>
            <a:endParaRPr lang="zh-CN" altLang="en-US" sz="4000" dirty="0">
              <a:ea typeface="黑体" panose="02010609060101010101" pitchFamily="49" charset="-122"/>
            </a:endParaRPr>
          </a:p>
        </p:txBody>
      </p:sp>
      <p:sp>
        <p:nvSpPr>
          <p:cNvPr id="21" name="AutoShape 4"/>
          <p:cNvSpPr>
            <a:spLocks noChangeArrowheads="1"/>
          </p:cNvSpPr>
          <p:nvPr/>
        </p:nvSpPr>
        <p:spPr bwMode="auto">
          <a:xfrm>
            <a:off x="-152276" y="3446187"/>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sp>
        <p:nvSpPr>
          <p:cNvPr id="12" name="Text Box 8"/>
          <p:cNvSpPr txBox="1">
            <a:spLocks noChangeArrowheads="1"/>
          </p:cNvSpPr>
          <p:nvPr/>
        </p:nvSpPr>
        <p:spPr bwMode="auto">
          <a:xfrm>
            <a:off x="2627784" y="3566347"/>
            <a:ext cx="386095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457200" indent="-457200" eaLnBrk="1" hangingPunct="1">
              <a:spcBef>
                <a:spcPct val="50000"/>
              </a:spcBef>
              <a:buFont typeface="Wingdings" panose="05000000000000000000" pitchFamily="2" charset="2"/>
              <a:buChar char="u"/>
            </a:pPr>
            <a:r>
              <a:rPr lang="zh-CN" altLang="en-US" sz="2800" dirty="0" smtClean="0">
                <a:solidFill>
                  <a:srgbClr val="0000FF"/>
                </a:solidFill>
                <a:ea typeface="黑体" panose="02010609060101010101" pitchFamily="49" charset="-122"/>
              </a:rPr>
              <a:t>研究背景</a:t>
            </a:r>
            <a:endParaRPr lang="en-US" altLang="zh-CN" sz="2800" dirty="0" smtClean="0">
              <a:solidFill>
                <a:srgbClr val="0000FF"/>
              </a:solidFill>
              <a:ea typeface="黑体" panose="02010609060101010101" pitchFamily="49" charset="-122"/>
            </a:endParaRPr>
          </a:p>
          <a:p>
            <a:pPr marL="457200" indent="-457200" eaLnBrk="1" hangingPunct="1">
              <a:spcBef>
                <a:spcPct val="50000"/>
              </a:spcBef>
              <a:buFont typeface="Wingdings" panose="05000000000000000000" pitchFamily="2" charset="2"/>
              <a:buChar char="u"/>
            </a:pPr>
            <a:r>
              <a:rPr lang="zh-CN" altLang="en-US" sz="2800" baseline="0" dirty="0">
                <a:solidFill>
                  <a:schemeClr val="bg1">
                    <a:lumMod val="85000"/>
                  </a:schemeClr>
                </a:solidFill>
                <a:ea typeface="黑体" panose="02010609060101010101" pitchFamily="49" charset="-122"/>
              </a:rPr>
              <a:t>国内外研究现状</a:t>
            </a:r>
          </a:p>
        </p:txBody>
      </p:sp>
      <p:pic>
        <p:nvPicPr>
          <p:cNvPr id="13"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内容占位符 3"/>
          <p:cNvPicPr>
            <a:picLocks noChangeAspect="1"/>
          </p:cNvPicPr>
          <p:nvPr/>
        </p:nvPicPr>
        <p:blipFill>
          <a:blip r:embed="rId5"/>
          <a:stretch>
            <a:fillRect/>
          </a:stretch>
        </p:blipFill>
        <p:spPr>
          <a:xfrm>
            <a:off x="6732240" y="3874084"/>
            <a:ext cx="2302666" cy="2577739"/>
          </a:xfrm>
          <a:prstGeom prst="rect">
            <a:avLst/>
          </a:prstGeom>
        </p:spPr>
      </p:pic>
    </p:spTree>
    <p:extLst>
      <p:ext uri="{BB962C8B-B14F-4D97-AF65-F5344CB8AC3E}">
        <p14:creationId xmlns:p14="http://schemas.microsoft.com/office/powerpoint/2010/main" val="2753736456"/>
      </p:ext>
    </p:extLst>
  </p:cSld>
  <p:clrMapOvr>
    <a:masterClrMapping/>
  </p:clrMapOvr>
  <mc:AlternateContent xmlns:mc="http://schemas.openxmlformats.org/markup-compatibility/2006" xmlns:p14="http://schemas.microsoft.com/office/powerpoint/2010/main">
    <mc:Choice Requires="p14">
      <p:transition spd="slow" p14:dur="2000" advTm="2428"/>
    </mc:Choice>
    <mc:Fallback xmlns="">
      <p:transition spd="slow" advTm="242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980728"/>
            <a:ext cx="8414473" cy="5400599"/>
          </a:xfrm>
        </p:spPr>
        <p:txBody>
          <a:bodyPr/>
          <a:lstStyle/>
          <a:p>
            <a:pPr>
              <a:buSzPct val="100000"/>
            </a:pPr>
            <a:r>
              <a:rPr lang="zh-CN" altLang="en-US" dirty="0" smtClean="0">
                <a:solidFill>
                  <a:srgbClr val="FF0000"/>
                </a:solidFill>
                <a:latin typeface="Times New Roman" panose="02020603050405020304" pitchFamily="18" charset="0"/>
                <a:cs typeface="Times New Roman" panose="02020603050405020304" pitchFamily="18" charset="0"/>
              </a:rPr>
              <a:t>对混合黑碳图像分析的启示</a:t>
            </a:r>
            <a:endParaRPr lang="en-US" altLang="zh-CN"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p:txBody>
      </p:sp>
      <p:sp>
        <p:nvSpPr>
          <p:cNvPr id="2" name="标题 1"/>
          <p:cNvSpPr>
            <a:spLocks noGrp="1"/>
          </p:cNvSpPr>
          <p:nvPr>
            <p:ph type="title"/>
          </p:nvPr>
        </p:nvSpPr>
        <p:spPr>
          <a:xfrm>
            <a:off x="899592" y="188640"/>
            <a:ext cx="8424936" cy="582597"/>
          </a:xfrm>
        </p:spPr>
        <p:txBody>
          <a:bodyPr/>
          <a:lstStyle/>
          <a:p>
            <a:r>
              <a:rPr lang="zh-CN" altLang="en-US" sz="3200" dirty="0">
                <a:latin typeface="Times New Roman" panose="02020603050405020304" pitchFamily="18" charset="0"/>
                <a:cs typeface="Times New Roman" panose="02020603050405020304" pitchFamily="18" charset="0"/>
              </a:rPr>
              <a:t>林火排放混合黑碳烟颗粒形貌重构及分析</a:t>
            </a:r>
          </a:p>
        </p:txBody>
      </p:sp>
      <p:sp>
        <p:nvSpPr>
          <p:cNvPr id="5" name="矩形 4"/>
          <p:cNvSpPr/>
          <p:nvPr/>
        </p:nvSpPr>
        <p:spPr>
          <a:xfrm>
            <a:off x="395536" y="3655462"/>
            <a:ext cx="8532440" cy="2677656"/>
          </a:xfrm>
          <a:prstGeom prst="rect">
            <a:avLst/>
          </a:prstGeom>
        </p:spPr>
        <p:txBody>
          <a:bodyPr wrap="square">
            <a:spAutoFit/>
          </a:bodyPr>
          <a:lstStyle/>
          <a:p>
            <a:pPr marL="285750" indent="-285750">
              <a:buFont typeface="Wingdings" panose="05000000000000000000" pitchFamily="2" charset="2"/>
              <a:buChar char="q"/>
            </a:pPr>
            <a:r>
              <a:rPr lang="zh-CN" altLang="en-US" sz="2400" dirty="0">
                <a:latin typeface="+mn-ea"/>
                <a:ea typeface="+mn-ea"/>
              </a:rPr>
              <a:t>二维图像分析方法可知，我们发现二维图像</a:t>
            </a:r>
            <a:r>
              <a:rPr lang="zh-CN" altLang="en-US" sz="2400" dirty="0" smtClean="0">
                <a:latin typeface="+mn-ea"/>
                <a:ea typeface="+mn-ea"/>
              </a:rPr>
              <a:t>分析方法</a:t>
            </a:r>
            <a:r>
              <a:rPr lang="zh-CN" altLang="en-US" sz="2400" dirty="0">
                <a:latin typeface="+mn-ea"/>
                <a:ea typeface="+mn-ea"/>
              </a:rPr>
              <a:t>中 </a:t>
            </a:r>
            <a:r>
              <a:rPr lang="en-US" altLang="zh-CN" sz="2400" dirty="0" err="1">
                <a:latin typeface="+mn-ea"/>
                <a:ea typeface="+mn-ea"/>
              </a:rPr>
              <a:t>Rg</a:t>
            </a:r>
            <a:r>
              <a:rPr lang="en-US" altLang="zh-CN" sz="2400" dirty="0">
                <a:latin typeface="+mn-ea"/>
                <a:ea typeface="+mn-ea"/>
              </a:rPr>
              <a:t> </a:t>
            </a:r>
            <a:r>
              <a:rPr lang="zh-CN" altLang="en-US" sz="2400" dirty="0">
                <a:latin typeface="+mn-ea"/>
                <a:ea typeface="+mn-ea"/>
              </a:rPr>
              <a:t>是基于</a:t>
            </a:r>
            <a:r>
              <a:rPr lang="zh-CN" altLang="en-US" sz="2400" dirty="0">
                <a:solidFill>
                  <a:srgbClr val="FF0000"/>
                </a:solidFill>
                <a:latin typeface="+mn-ea"/>
                <a:ea typeface="+mn-ea"/>
              </a:rPr>
              <a:t> </a:t>
            </a:r>
            <a:r>
              <a:rPr lang="en-US" altLang="zh-CN" sz="2400" dirty="0" err="1">
                <a:solidFill>
                  <a:srgbClr val="FF0000"/>
                </a:solidFill>
                <a:latin typeface="+mn-ea"/>
                <a:ea typeface="+mn-ea"/>
              </a:rPr>
              <a:t>Lmax</a:t>
            </a:r>
            <a:r>
              <a:rPr lang="en-US" altLang="zh-CN" sz="2400" dirty="0">
                <a:solidFill>
                  <a:srgbClr val="FF0000"/>
                </a:solidFill>
                <a:latin typeface="+mn-ea"/>
                <a:ea typeface="+mn-ea"/>
              </a:rPr>
              <a:t> </a:t>
            </a:r>
            <a:r>
              <a:rPr lang="zh-CN" altLang="en-US" sz="2400" dirty="0">
                <a:latin typeface="+mn-ea"/>
                <a:ea typeface="+mn-ea"/>
              </a:rPr>
              <a:t>计算的。混合黑碳烟颗粒在大多数情况下通常</a:t>
            </a:r>
            <a:r>
              <a:rPr lang="zh-CN" altLang="en-US" sz="2400" dirty="0">
                <a:solidFill>
                  <a:srgbClr val="FF0000"/>
                </a:solidFill>
                <a:latin typeface="+mn-ea"/>
                <a:ea typeface="+mn-ea"/>
              </a:rPr>
              <a:t>孔隙</a:t>
            </a:r>
            <a:r>
              <a:rPr lang="zh-CN" altLang="en-US" sz="2400" dirty="0">
                <a:latin typeface="+mn-ea"/>
                <a:ea typeface="+mn-ea"/>
              </a:rPr>
              <a:t>先</a:t>
            </a:r>
            <a:r>
              <a:rPr lang="zh-CN" altLang="en-US" sz="2400" dirty="0" smtClean="0">
                <a:latin typeface="+mn-ea"/>
                <a:ea typeface="+mn-ea"/>
              </a:rPr>
              <a:t>被填充</a:t>
            </a:r>
            <a:r>
              <a:rPr lang="zh-CN" altLang="en-US" sz="2400" dirty="0">
                <a:latin typeface="+mn-ea"/>
                <a:ea typeface="+mn-ea"/>
              </a:rPr>
              <a:t>，从而导致 </a:t>
            </a:r>
            <a:r>
              <a:rPr lang="en-US" altLang="zh-CN" sz="2400" dirty="0" err="1">
                <a:latin typeface="+mn-ea"/>
                <a:ea typeface="+mn-ea"/>
              </a:rPr>
              <a:t>Lmax</a:t>
            </a:r>
            <a:r>
              <a:rPr lang="en-US" altLang="zh-CN" sz="2400" dirty="0">
                <a:latin typeface="+mn-ea"/>
                <a:ea typeface="+mn-ea"/>
              </a:rPr>
              <a:t> </a:t>
            </a:r>
            <a:r>
              <a:rPr lang="zh-CN" altLang="en-US" sz="2400" dirty="0">
                <a:latin typeface="+mn-ea"/>
                <a:ea typeface="+mn-ea"/>
              </a:rPr>
              <a:t>与</a:t>
            </a:r>
            <a:r>
              <a:rPr lang="zh-CN" altLang="en-US" sz="2400" dirty="0">
                <a:solidFill>
                  <a:srgbClr val="FF0000"/>
                </a:solidFill>
                <a:latin typeface="+mn-ea"/>
                <a:ea typeface="+mn-ea"/>
              </a:rPr>
              <a:t>裸露黑碳颗粒相近</a:t>
            </a:r>
            <a:r>
              <a:rPr lang="zh-CN" altLang="en-US" sz="2400" dirty="0">
                <a:latin typeface="+mn-ea"/>
                <a:ea typeface="+mn-ea"/>
              </a:rPr>
              <a:t>，因此二维图像测量所得 </a:t>
            </a:r>
            <a:r>
              <a:rPr lang="en-US" altLang="zh-CN" sz="2400" dirty="0" err="1">
                <a:latin typeface="+mn-ea"/>
                <a:ea typeface="+mn-ea"/>
              </a:rPr>
              <a:t>Rg</a:t>
            </a:r>
            <a:r>
              <a:rPr lang="en-US" altLang="zh-CN" sz="2400" dirty="0">
                <a:latin typeface="+mn-ea"/>
                <a:ea typeface="+mn-ea"/>
              </a:rPr>
              <a:t> </a:t>
            </a:r>
            <a:r>
              <a:rPr lang="zh-CN" altLang="en-US" sz="2400" dirty="0">
                <a:latin typeface="+mn-ea"/>
                <a:ea typeface="+mn-ea"/>
              </a:rPr>
              <a:t>实际上</a:t>
            </a:r>
            <a:r>
              <a:rPr lang="zh-CN" altLang="en-US" sz="2400" dirty="0" smtClean="0">
                <a:latin typeface="+mn-ea"/>
                <a:ea typeface="+mn-ea"/>
              </a:rPr>
              <a:t>趋近于</a:t>
            </a:r>
            <a:r>
              <a:rPr lang="zh-CN" altLang="en-US" sz="2400" dirty="0">
                <a:solidFill>
                  <a:srgbClr val="FF0000"/>
                </a:solidFill>
                <a:latin typeface="+mn-ea"/>
                <a:ea typeface="+mn-ea"/>
              </a:rPr>
              <a:t>裸露黑碳 </a:t>
            </a:r>
            <a:r>
              <a:rPr lang="en-US" altLang="zh-CN" sz="2400" dirty="0" err="1" smtClean="0">
                <a:latin typeface="+mn-ea"/>
                <a:ea typeface="+mn-ea"/>
              </a:rPr>
              <a:t>Rg</a:t>
            </a:r>
            <a:endParaRPr lang="en-US" altLang="zh-CN" sz="2400" dirty="0" smtClean="0">
              <a:latin typeface="+mn-ea"/>
              <a:ea typeface="+mn-ea"/>
            </a:endParaRPr>
          </a:p>
          <a:p>
            <a:pPr marL="285750" indent="-285750">
              <a:buFont typeface="Wingdings" panose="05000000000000000000" pitchFamily="2" charset="2"/>
              <a:buChar char="q"/>
            </a:pPr>
            <a:r>
              <a:rPr lang="zh-CN" altLang="en-US" sz="2400" dirty="0">
                <a:latin typeface="+mn-ea"/>
                <a:ea typeface="+mn-ea"/>
              </a:rPr>
              <a:t>因此，采用二维图像处理方法所得 </a:t>
            </a:r>
            <a:r>
              <a:rPr lang="en-US" altLang="zh-CN" sz="2400" dirty="0" err="1">
                <a:latin typeface="+mn-ea"/>
                <a:ea typeface="+mn-ea"/>
              </a:rPr>
              <a:t>Df</a:t>
            </a:r>
            <a:r>
              <a:rPr lang="en-US" altLang="zh-CN" sz="2400" dirty="0">
                <a:latin typeface="+mn-ea"/>
                <a:ea typeface="+mn-ea"/>
              </a:rPr>
              <a:t> </a:t>
            </a:r>
            <a:r>
              <a:rPr lang="zh-CN" altLang="en-US" sz="2400" dirty="0">
                <a:latin typeface="+mn-ea"/>
                <a:ea typeface="+mn-ea"/>
              </a:rPr>
              <a:t>实际上与裸露黑碳颗粒 </a:t>
            </a:r>
            <a:r>
              <a:rPr lang="en-US" altLang="zh-CN" sz="2400" dirty="0" err="1">
                <a:latin typeface="+mn-ea"/>
                <a:ea typeface="+mn-ea"/>
              </a:rPr>
              <a:t>Df</a:t>
            </a:r>
            <a:r>
              <a:rPr lang="en-US" altLang="zh-CN" sz="2400" dirty="0">
                <a:latin typeface="+mn-ea"/>
                <a:ea typeface="+mn-ea"/>
              </a:rPr>
              <a:t> </a:t>
            </a:r>
            <a:r>
              <a:rPr lang="zh-CN" altLang="en-US" sz="2400" dirty="0">
                <a:latin typeface="+mn-ea"/>
                <a:ea typeface="+mn-ea"/>
              </a:rPr>
              <a:t>相近，这</a:t>
            </a:r>
            <a:r>
              <a:rPr lang="zh-CN" altLang="en-US" sz="2400" dirty="0" smtClean="0">
                <a:latin typeface="+mn-ea"/>
                <a:ea typeface="+mn-ea"/>
              </a:rPr>
              <a:t>可能是</a:t>
            </a:r>
            <a:r>
              <a:rPr lang="zh-CN" altLang="en-US" sz="2400" dirty="0">
                <a:latin typeface="+mn-ea"/>
                <a:ea typeface="+mn-ea"/>
              </a:rPr>
              <a:t>为何三维断层技术测量 </a:t>
            </a:r>
            <a:r>
              <a:rPr lang="en-US" altLang="zh-CN" sz="2400" dirty="0" err="1">
                <a:latin typeface="+mn-ea"/>
                <a:ea typeface="+mn-ea"/>
              </a:rPr>
              <a:t>Df</a:t>
            </a:r>
            <a:r>
              <a:rPr lang="en-US" altLang="zh-CN" sz="2400" dirty="0">
                <a:latin typeface="+mn-ea"/>
                <a:ea typeface="+mn-ea"/>
              </a:rPr>
              <a:t> </a:t>
            </a:r>
            <a:r>
              <a:rPr lang="en-US" altLang="zh-CN" sz="2400" dirty="0" smtClean="0">
                <a:solidFill>
                  <a:srgbClr val="FF0000"/>
                </a:solidFill>
                <a:latin typeface="+mn-ea"/>
                <a:ea typeface="+mn-ea"/>
              </a:rPr>
              <a:t>·</a:t>
            </a:r>
            <a:r>
              <a:rPr lang="zh-CN" altLang="en-US" sz="2400" dirty="0" smtClean="0">
                <a:latin typeface="+mn-ea"/>
                <a:ea typeface="+mn-ea"/>
              </a:rPr>
              <a:t>二</a:t>
            </a:r>
            <a:r>
              <a:rPr lang="zh-CN" altLang="en-US" sz="2400" dirty="0">
                <a:latin typeface="+mn-ea"/>
                <a:ea typeface="+mn-ea"/>
              </a:rPr>
              <a:t>维方法的原因</a:t>
            </a:r>
            <a:endParaRPr lang="en-US" altLang="zh-CN" sz="2400" dirty="0" smtClean="0">
              <a:latin typeface="+mn-ea"/>
              <a:ea typeface="+mn-ea"/>
            </a:endParaRPr>
          </a:p>
        </p:txBody>
      </p:sp>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548" y="1555024"/>
            <a:ext cx="2736304" cy="2052229"/>
          </a:xfrm>
          <a:prstGeom prst="rect">
            <a:avLst/>
          </a:prstGeom>
        </p:spPr>
      </p:pic>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2876" y="1498469"/>
            <a:ext cx="2430524" cy="2156993"/>
          </a:xfrm>
          <a:prstGeom prst="rect">
            <a:avLst/>
          </a:prstGeom>
        </p:spPr>
      </p:pic>
      <p:sp>
        <p:nvSpPr>
          <p:cNvPr id="4" name="文本框 3"/>
          <p:cNvSpPr txBox="1"/>
          <p:nvPr/>
        </p:nvSpPr>
        <p:spPr>
          <a:xfrm>
            <a:off x="7099424" y="1622755"/>
            <a:ext cx="1835696" cy="1384995"/>
          </a:xfrm>
          <a:prstGeom prst="rect">
            <a:avLst/>
          </a:prstGeom>
          <a:solidFill>
            <a:schemeClr val="accent3"/>
          </a:solidFill>
        </p:spPr>
        <p:txBody>
          <a:bodyPr wrap="square" rtlCol="0">
            <a:spAutoFit/>
          </a:bodyPr>
          <a:lstStyle/>
          <a:p>
            <a:r>
              <a:rPr lang="en-US" sz="2800" dirty="0" err="1" smtClean="0">
                <a:latin typeface="Times New Roman" panose="02020603050405020304" pitchFamily="18" charset="0"/>
                <a:ea typeface="+mj-ea"/>
              </a:rPr>
              <a:t>R</a:t>
            </a:r>
            <a:r>
              <a:rPr lang="en-US" altLang="zh-CN" sz="2800" dirty="0" err="1" smtClean="0">
                <a:latin typeface="Times New Roman" panose="02020603050405020304" pitchFamily="18" charset="0"/>
                <a:ea typeface="+mj-ea"/>
              </a:rPr>
              <a:t>g</a:t>
            </a:r>
            <a:r>
              <a:rPr lang="en-US" altLang="zh-CN" sz="2800" dirty="0" smtClean="0">
                <a:latin typeface="Times New Roman" panose="02020603050405020304" pitchFamily="18" charset="0"/>
                <a:ea typeface="+mj-ea"/>
              </a:rPr>
              <a:t>’=</a:t>
            </a:r>
            <a:r>
              <a:rPr lang="en-US" altLang="zh-CN" sz="2800" dirty="0" err="1" smtClean="0">
                <a:latin typeface="Times New Roman" panose="02020603050405020304" pitchFamily="18" charset="0"/>
                <a:ea typeface="+mj-ea"/>
              </a:rPr>
              <a:t>Rg</a:t>
            </a:r>
            <a:r>
              <a:rPr lang="zh-CN" altLang="en-US" sz="2800" dirty="0" smtClean="0">
                <a:latin typeface="Times New Roman" panose="02020603050405020304" pitchFamily="18" charset="0"/>
                <a:ea typeface="+mj-ea"/>
              </a:rPr>
              <a:t>时，</a:t>
            </a:r>
            <a:r>
              <a:rPr lang="zh-CN" altLang="en-US" sz="2800" dirty="0" smtClean="0">
                <a:solidFill>
                  <a:srgbClr val="FF0000"/>
                </a:solidFill>
                <a:latin typeface="Times New Roman" panose="02020603050405020304" pitchFamily="18" charset="0"/>
                <a:ea typeface="+mj-ea"/>
              </a:rPr>
              <a:t>分形维数</a:t>
            </a:r>
            <a:r>
              <a:rPr lang="zh-CN" altLang="en-US" sz="2800" dirty="0" smtClean="0">
                <a:latin typeface="Times New Roman" panose="02020603050405020304" pitchFamily="18" charset="0"/>
                <a:ea typeface="+mj-ea"/>
              </a:rPr>
              <a:t>保持</a:t>
            </a:r>
            <a:r>
              <a:rPr lang="zh-CN" altLang="en-US" sz="2800" dirty="0" smtClean="0">
                <a:solidFill>
                  <a:srgbClr val="FF0000"/>
                </a:solidFill>
                <a:latin typeface="Times New Roman" panose="02020603050405020304" pitchFamily="18" charset="0"/>
                <a:ea typeface="+mj-ea"/>
              </a:rPr>
              <a:t>不变</a:t>
            </a:r>
            <a:endParaRPr lang="en-US" sz="2800" dirty="0" smtClean="0">
              <a:solidFill>
                <a:srgbClr val="FF0000"/>
              </a:solidFill>
              <a:latin typeface="Times New Roman" panose="02020603050405020304" pitchFamily="18" charset="0"/>
              <a:ea typeface="+mj-ea"/>
            </a:endParaRPr>
          </a:p>
        </p:txBody>
      </p:sp>
    </p:spTree>
    <p:custDataLst>
      <p:tags r:id="rId1"/>
    </p:custDataLst>
    <p:extLst>
      <p:ext uri="{BB962C8B-B14F-4D97-AF65-F5344CB8AC3E}">
        <p14:creationId xmlns:p14="http://schemas.microsoft.com/office/powerpoint/2010/main" val="772386217"/>
      </p:ext>
    </p:extLst>
  </p:cSld>
  <p:clrMapOvr>
    <a:masterClrMapping/>
  </p:clrMapOvr>
  <mc:AlternateContent xmlns:mc="http://schemas.openxmlformats.org/markup-compatibility/2006" xmlns:p14="http://schemas.microsoft.com/office/powerpoint/2010/main">
    <mc:Choice Requires="p14">
      <p:transition spd="slow" p14:dur="2000" advTm="98200"/>
    </mc:Choice>
    <mc:Fallback xmlns="">
      <p:transition spd="slow" advTm="982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34320" y="2586719"/>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67544" y="213933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0" y="1336325"/>
            <a:ext cx="33478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smtClean="0">
                <a:ea typeface="黑体" panose="02010609060101010101" pitchFamily="49" charset="-122"/>
              </a:rPr>
              <a:t>研究工作进展</a:t>
            </a:r>
            <a:endParaRPr lang="zh-CN" altLang="en-US" sz="4000" baseline="0" dirty="0">
              <a:ea typeface="黑体" panose="02010609060101010101" pitchFamily="49" charset="-122"/>
            </a:endParaRPr>
          </a:p>
        </p:txBody>
      </p:sp>
      <p:sp>
        <p:nvSpPr>
          <p:cNvPr id="21" name="AutoShape 4"/>
          <p:cNvSpPr>
            <a:spLocks noChangeArrowheads="1"/>
          </p:cNvSpPr>
          <p:nvPr/>
        </p:nvSpPr>
        <p:spPr bwMode="auto">
          <a:xfrm>
            <a:off x="-103753" y="2301312"/>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sp>
        <p:nvSpPr>
          <p:cNvPr id="2" name="文本框 1"/>
          <p:cNvSpPr txBox="1"/>
          <p:nvPr/>
        </p:nvSpPr>
        <p:spPr>
          <a:xfrm>
            <a:off x="648680" y="2695552"/>
            <a:ext cx="8043292"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林火排放混合黑碳烟颗粒形貌重构及分析</a:t>
            </a:r>
            <a:endParaRPr lang="en-US" altLang="zh-CN" sz="2400" dirty="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rgbClr val="0000FF"/>
                </a:solidFill>
                <a:latin typeface="Times New Roman" panose="02020603050405020304" pitchFamily="18" charset="0"/>
                <a:ea typeface="+mj-ea"/>
                <a:cs typeface="Times New Roman" panose="02020603050405020304" pitchFamily="18" charset="0"/>
              </a:rPr>
              <a:t>具有不同覆盖结构的林火排放黑碳烟颗粒非球</a:t>
            </a:r>
            <a:r>
              <a:rPr lang="zh-CN" altLang="en-US" sz="2400" dirty="0" smtClean="0">
                <a:solidFill>
                  <a:srgbClr val="0000FF"/>
                </a:solidFill>
                <a:latin typeface="Times New Roman" panose="02020603050405020304" pitchFamily="18" charset="0"/>
                <a:ea typeface="+mj-ea"/>
                <a:cs typeface="Times New Roman" panose="02020603050405020304" pitchFamily="18" charset="0"/>
              </a:rPr>
              <a:t>辐射模型</a:t>
            </a:r>
            <a:endParaRPr lang="en-US" altLang="zh-CN" sz="2400" dirty="0" smtClean="0">
              <a:solidFill>
                <a:srgbClr val="0000FF"/>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a:t>
            </a: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碳颗粒</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形貌对有机碳吸收推断的影响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 棕碳覆盖层对黑碳吸收强化的</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基于机器学习的黑碳辐射特性参数化</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黑碳非球模型与大气模式耦合</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p:txBody>
      </p:sp>
      <p:pic>
        <p:nvPicPr>
          <p:cNvPr id="12"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413066"/>
      </p:ext>
    </p:extLst>
  </p:cSld>
  <p:clrMapOvr>
    <a:masterClrMapping/>
  </p:clrMapOvr>
  <mc:AlternateContent xmlns:mc="http://schemas.openxmlformats.org/markup-compatibility/2006" xmlns:p14="http://schemas.microsoft.com/office/powerpoint/2010/main">
    <mc:Choice Requires="p14">
      <p:transition spd="slow" p14:dur="2000" advTm="16726"/>
    </mc:Choice>
    <mc:Fallback xmlns="">
      <p:transition spd="slow" advTm="1672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a:latin typeface="Times New Roman" panose="02020603050405020304" pitchFamily="18" charset="0"/>
                <a:cs typeface="Times New Roman" panose="02020603050405020304" pitchFamily="18" charset="0"/>
              </a:rPr>
              <a:t>林火排放黑碳烟颗粒非球辐射模型</a:t>
            </a: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林火排放黑碳烟颗粒非球辐射模型</a:t>
            </a:r>
          </a:p>
        </p:txBody>
      </p:sp>
      <p:pic>
        <p:nvPicPr>
          <p:cNvPr id="5" name="图片 4"/>
          <p:cNvPicPr>
            <a:picLocks noChangeAspect="1"/>
          </p:cNvPicPr>
          <p:nvPr/>
        </p:nvPicPr>
        <p:blipFill>
          <a:blip r:embed="rId4"/>
          <a:stretch>
            <a:fillRect/>
          </a:stretch>
        </p:blipFill>
        <p:spPr>
          <a:xfrm>
            <a:off x="338460" y="1606107"/>
            <a:ext cx="4225964" cy="1827933"/>
          </a:xfrm>
          <a:prstGeom prst="rect">
            <a:avLst/>
          </a:prstGeom>
        </p:spPr>
      </p:pic>
      <p:pic>
        <p:nvPicPr>
          <p:cNvPr id="6" name="图片 5"/>
          <p:cNvPicPr>
            <a:picLocks noChangeAspect="1"/>
          </p:cNvPicPr>
          <p:nvPr/>
        </p:nvPicPr>
        <p:blipFill>
          <a:blip r:embed="rId5"/>
          <a:stretch>
            <a:fillRect/>
          </a:stretch>
        </p:blipFill>
        <p:spPr>
          <a:xfrm>
            <a:off x="1259632" y="3483822"/>
            <a:ext cx="5609041" cy="3345367"/>
          </a:xfrm>
          <a:prstGeom prst="rect">
            <a:avLst/>
          </a:prstGeom>
        </p:spPr>
      </p:pic>
      <p:pic>
        <p:nvPicPr>
          <p:cNvPr id="8" name="图片 7"/>
          <p:cNvPicPr>
            <a:picLocks noChangeAspect="1"/>
          </p:cNvPicPr>
          <p:nvPr/>
        </p:nvPicPr>
        <p:blipFill>
          <a:blip r:embed="rId6"/>
          <a:stretch>
            <a:fillRect/>
          </a:stretch>
        </p:blipFill>
        <p:spPr>
          <a:xfrm>
            <a:off x="5508104" y="1528377"/>
            <a:ext cx="3089321" cy="2296666"/>
          </a:xfrm>
          <a:prstGeom prst="rect">
            <a:avLst/>
          </a:prstGeom>
        </p:spPr>
      </p:pic>
    </p:spTree>
    <p:custDataLst>
      <p:tags r:id="rId1"/>
    </p:custDataLst>
    <p:extLst>
      <p:ext uri="{BB962C8B-B14F-4D97-AF65-F5344CB8AC3E}">
        <p14:creationId xmlns:p14="http://schemas.microsoft.com/office/powerpoint/2010/main" val="648446982"/>
      </p:ext>
    </p:extLst>
  </p:cSld>
  <p:clrMapOvr>
    <a:masterClrMapping/>
  </p:clrMapOvr>
  <mc:AlternateContent xmlns:mc="http://schemas.openxmlformats.org/markup-compatibility/2006" xmlns:p14="http://schemas.microsoft.com/office/powerpoint/2010/main">
    <mc:Choice Requires="p14">
      <p:transition spd="slow" p14:dur="2000" advTm="15093"/>
    </mc:Choice>
    <mc:Fallback xmlns="">
      <p:transition spd="slow" advTm="15093"/>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a:latin typeface="Times New Roman" panose="02020603050405020304" pitchFamily="18" charset="0"/>
                <a:cs typeface="Times New Roman" panose="02020603050405020304" pitchFamily="18" charset="0"/>
              </a:rPr>
              <a:t>林火排放黑碳烟颗粒非球辐射模型</a:t>
            </a: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林火排放黑碳烟颗粒非球辐射模型</a:t>
            </a:r>
          </a:p>
        </p:txBody>
      </p:sp>
      <p:pic>
        <p:nvPicPr>
          <p:cNvPr id="4" name="图片 3"/>
          <p:cNvPicPr>
            <a:picLocks noChangeAspect="1"/>
          </p:cNvPicPr>
          <p:nvPr/>
        </p:nvPicPr>
        <p:blipFill>
          <a:blip r:embed="rId4"/>
          <a:stretch>
            <a:fillRect/>
          </a:stretch>
        </p:blipFill>
        <p:spPr>
          <a:xfrm>
            <a:off x="107504" y="1628800"/>
            <a:ext cx="4714931" cy="4653136"/>
          </a:xfrm>
          <a:prstGeom prst="rect">
            <a:avLst/>
          </a:prstGeom>
        </p:spPr>
      </p:pic>
      <p:pic>
        <p:nvPicPr>
          <p:cNvPr id="8" name="图片 7"/>
          <p:cNvPicPr>
            <a:picLocks noChangeAspect="1"/>
          </p:cNvPicPr>
          <p:nvPr/>
        </p:nvPicPr>
        <p:blipFill>
          <a:blip r:embed="rId5"/>
          <a:stretch>
            <a:fillRect/>
          </a:stretch>
        </p:blipFill>
        <p:spPr>
          <a:xfrm>
            <a:off x="5364088" y="1700808"/>
            <a:ext cx="3197086" cy="2860551"/>
          </a:xfrm>
          <a:prstGeom prst="rect">
            <a:avLst/>
          </a:prstGeom>
        </p:spPr>
      </p:pic>
      <p:pic>
        <p:nvPicPr>
          <p:cNvPr id="9" name="图片 8"/>
          <p:cNvPicPr>
            <a:picLocks noChangeAspect="1"/>
          </p:cNvPicPr>
          <p:nvPr/>
        </p:nvPicPr>
        <p:blipFill>
          <a:blip r:embed="rId6"/>
          <a:stretch>
            <a:fillRect/>
          </a:stretch>
        </p:blipFill>
        <p:spPr>
          <a:xfrm>
            <a:off x="5868144" y="4624199"/>
            <a:ext cx="2404486" cy="1679689"/>
          </a:xfrm>
          <a:prstGeom prst="rect">
            <a:avLst/>
          </a:prstGeom>
        </p:spPr>
      </p:pic>
      <p:sp>
        <p:nvSpPr>
          <p:cNvPr id="7" name="文本框 6"/>
          <p:cNvSpPr txBox="1"/>
          <p:nvPr/>
        </p:nvSpPr>
        <p:spPr>
          <a:xfrm>
            <a:off x="6468269" y="1197391"/>
            <a:ext cx="2408636" cy="523220"/>
          </a:xfrm>
          <a:prstGeom prst="rect">
            <a:avLst/>
          </a:prstGeom>
          <a:solidFill>
            <a:schemeClr val="accent3"/>
          </a:solidFill>
        </p:spPr>
        <p:txBody>
          <a:bodyPr wrap="square" rtlCol="0">
            <a:spAutoFit/>
          </a:bodyPr>
          <a:lstStyle/>
          <a:p>
            <a:r>
              <a:rPr lang="zh-CN" altLang="en-US" sz="2800" dirty="0" smtClean="0">
                <a:latin typeface="Times New Roman" panose="02020603050405020304" pitchFamily="18" charset="0"/>
                <a:ea typeface="+mj-ea"/>
              </a:rPr>
              <a:t>保存分形特性</a:t>
            </a:r>
            <a:endParaRPr lang="en-US" sz="2800" dirty="0" smtClean="0">
              <a:latin typeface="Times New Roman" panose="02020603050405020304" pitchFamily="18" charset="0"/>
              <a:ea typeface="+mj-ea"/>
            </a:endParaRPr>
          </a:p>
        </p:txBody>
      </p:sp>
    </p:spTree>
    <p:custDataLst>
      <p:tags r:id="rId1"/>
    </p:custDataLst>
    <p:extLst>
      <p:ext uri="{BB962C8B-B14F-4D97-AF65-F5344CB8AC3E}">
        <p14:creationId xmlns:p14="http://schemas.microsoft.com/office/powerpoint/2010/main" val="566474410"/>
      </p:ext>
    </p:extLst>
  </p:cSld>
  <p:clrMapOvr>
    <a:masterClrMapping/>
  </p:clrMapOvr>
  <mc:AlternateContent xmlns:mc="http://schemas.openxmlformats.org/markup-compatibility/2006" xmlns:p14="http://schemas.microsoft.com/office/powerpoint/2010/main">
    <mc:Choice Requires="p14">
      <p:transition spd="slow" p14:dur="2000" advTm="3476"/>
    </mc:Choice>
    <mc:Fallback xmlns="">
      <p:transition spd="slow" advTm="3476"/>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a:latin typeface="Times New Roman" panose="02020603050405020304" pitchFamily="18" charset="0"/>
                <a:cs typeface="Times New Roman" panose="02020603050405020304" pitchFamily="18" charset="0"/>
              </a:rPr>
              <a:t>林火排放黑碳烟颗粒非球辐射模型</a:t>
            </a: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林火排放黑碳烟颗粒非球辐射模型</a:t>
            </a:r>
          </a:p>
        </p:txBody>
      </p:sp>
      <p:pic>
        <p:nvPicPr>
          <p:cNvPr id="5" name="图片 4"/>
          <p:cNvPicPr>
            <a:picLocks noChangeAspect="1"/>
          </p:cNvPicPr>
          <p:nvPr/>
        </p:nvPicPr>
        <p:blipFill>
          <a:blip r:embed="rId4"/>
          <a:stretch>
            <a:fillRect/>
          </a:stretch>
        </p:blipFill>
        <p:spPr>
          <a:xfrm>
            <a:off x="107504" y="1732617"/>
            <a:ext cx="5500662" cy="4792726"/>
          </a:xfrm>
          <a:prstGeom prst="rect">
            <a:avLst/>
          </a:prstGeom>
        </p:spPr>
      </p:pic>
      <p:sp>
        <p:nvSpPr>
          <p:cNvPr id="10" name="矩形 9"/>
          <p:cNvSpPr/>
          <p:nvPr/>
        </p:nvSpPr>
        <p:spPr>
          <a:xfrm>
            <a:off x="5868610" y="2996952"/>
            <a:ext cx="3229982" cy="1938992"/>
          </a:xfrm>
          <a:prstGeom prst="rect">
            <a:avLst/>
          </a:prstGeom>
        </p:spPr>
        <p:txBody>
          <a:bodyPr wrap="square">
            <a:spAutoFit/>
          </a:bodyPr>
          <a:lstStyle/>
          <a:p>
            <a:pPr marL="285750" indent="-285750">
              <a:buFont typeface="Wingdings" panose="05000000000000000000" pitchFamily="2" charset="2"/>
              <a:buChar char="q"/>
            </a:pPr>
            <a:r>
              <a:rPr lang="zh-CN" altLang="en-US" sz="2400" dirty="0" smtClean="0">
                <a:latin typeface="+mn-ea"/>
                <a:ea typeface="+mn-ea"/>
              </a:rPr>
              <a:t>核</a:t>
            </a:r>
            <a:r>
              <a:rPr lang="en-US" altLang="zh-CN" sz="2400" dirty="0" smtClean="0">
                <a:latin typeface="+mn-ea"/>
                <a:ea typeface="+mn-ea"/>
              </a:rPr>
              <a:t>-</a:t>
            </a:r>
            <a:r>
              <a:rPr lang="zh-CN" altLang="en-US" sz="2400" dirty="0" smtClean="0">
                <a:latin typeface="+mn-ea"/>
                <a:ea typeface="+mn-ea"/>
              </a:rPr>
              <a:t>壳球模型误差较大</a:t>
            </a:r>
            <a:endParaRPr lang="en-US" altLang="zh-CN" sz="2400" dirty="0" smtClean="0">
              <a:latin typeface="+mn-ea"/>
              <a:ea typeface="+mn-ea"/>
            </a:endParaRPr>
          </a:p>
          <a:p>
            <a:pPr marL="285750" indent="-285750">
              <a:buFont typeface="Wingdings" panose="05000000000000000000" pitchFamily="2" charset="2"/>
              <a:buChar char="q"/>
            </a:pPr>
            <a:endParaRPr lang="en-US" altLang="zh-CN" sz="2400" dirty="0" smtClean="0">
              <a:latin typeface="+mn-ea"/>
              <a:ea typeface="+mn-ea"/>
            </a:endParaRPr>
          </a:p>
          <a:p>
            <a:pPr marL="285750" indent="-285750">
              <a:buFont typeface="Wingdings" panose="05000000000000000000" pitchFamily="2" charset="2"/>
              <a:buChar char="q"/>
            </a:pPr>
            <a:r>
              <a:rPr lang="zh-CN" altLang="en-US" sz="2400" dirty="0" smtClean="0">
                <a:latin typeface="+mn-ea"/>
                <a:ea typeface="+mn-ea"/>
              </a:rPr>
              <a:t>主粒</a:t>
            </a:r>
            <a:r>
              <a:rPr lang="zh-CN" altLang="en-US" sz="2400" dirty="0" smtClean="0">
                <a:solidFill>
                  <a:srgbClr val="FF0000"/>
                </a:solidFill>
                <a:latin typeface="+mn-ea"/>
                <a:ea typeface="+mn-ea"/>
              </a:rPr>
              <a:t>覆盖方式</a:t>
            </a:r>
            <a:r>
              <a:rPr lang="zh-CN" altLang="en-US" sz="2400" dirty="0" smtClean="0">
                <a:latin typeface="+mn-ea"/>
                <a:ea typeface="+mn-ea"/>
              </a:rPr>
              <a:t>影响不大</a:t>
            </a:r>
            <a:endParaRPr lang="en-US" altLang="zh-CN" sz="2400" dirty="0" smtClean="0">
              <a:latin typeface="+mn-ea"/>
              <a:ea typeface="+mn-ea"/>
            </a:endParaRPr>
          </a:p>
        </p:txBody>
      </p:sp>
    </p:spTree>
    <p:custDataLst>
      <p:tags r:id="rId1"/>
    </p:custDataLst>
    <p:extLst>
      <p:ext uri="{BB962C8B-B14F-4D97-AF65-F5344CB8AC3E}">
        <p14:creationId xmlns:p14="http://schemas.microsoft.com/office/powerpoint/2010/main" val="2132323258"/>
      </p:ext>
    </p:extLst>
  </p:cSld>
  <p:clrMapOvr>
    <a:masterClrMapping/>
  </p:clrMapOvr>
  <mc:AlternateContent xmlns:mc="http://schemas.openxmlformats.org/markup-compatibility/2006" xmlns:p14="http://schemas.microsoft.com/office/powerpoint/2010/main">
    <mc:Choice Requires="p14">
      <p:transition spd="slow" p14:dur="2000" advTm="19940"/>
    </mc:Choice>
    <mc:Fallback xmlns="">
      <p:transition spd="slow" advTm="1994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a:latin typeface="Times New Roman" panose="02020603050405020304" pitchFamily="18" charset="0"/>
                <a:cs typeface="Times New Roman" panose="02020603050405020304" pitchFamily="18" charset="0"/>
              </a:rPr>
              <a:t>林火排放黑碳烟颗粒非球辐射模型</a:t>
            </a: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林火排放黑碳烟颗粒非球辐射模型</a:t>
            </a:r>
          </a:p>
        </p:txBody>
      </p:sp>
      <p:pic>
        <p:nvPicPr>
          <p:cNvPr id="4" name="图片 3"/>
          <p:cNvPicPr>
            <a:picLocks noChangeAspect="1"/>
          </p:cNvPicPr>
          <p:nvPr/>
        </p:nvPicPr>
        <p:blipFill>
          <a:blip r:embed="rId4"/>
          <a:stretch>
            <a:fillRect/>
          </a:stretch>
        </p:blipFill>
        <p:spPr>
          <a:xfrm>
            <a:off x="683568" y="1800199"/>
            <a:ext cx="3428676" cy="4725144"/>
          </a:xfrm>
          <a:prstGeom prst="rect">
            <a:avLst/>
          </a:prstGeom>
        </p:spPr>
      </p:pic>
      <p:pic>
        <p:nvPicPr>
          <p:cNvPr id="6" name="图片 5"/>
          <p:cNvPicPr>
            <a:picLocks noChangeAspect="1"/>
          </p:cNvPicPr>
          <p:nvPr/>
        </p:nvPicPr>
        <p:blipFill>
          <a:blip r:embed="rId5"/>
          <a:stretch>
            <a:fillRect/>
          </a:stretch>
        </p:blipFill>
        <p:spPr>
          <a:xfrm>
            <a:off x="4519734" y="1700808"/>
            <a:ext cx="3997917" cy="4557886"/>
          </a:xfrm>
          <a:prstGeom prst="rect">
            <a:avLst/>
          </a:prstGeom>
        </p:spPr>
      </p:pic>
    </p:spTree>
    <p:custDataLst>
      <p:tags r:id="rId1"/>
    </p:custDataLst>
    <p:extLst>
      <p:ext uri="{BB962C8B-B14F-4D97-AF65-F5344CB8AC3E}">
        <p14:creationId xmlns:p14="http://schemas.microsoft.com/office/powerpoint/2010/main" val="2665743852"/>
      </p:ext>
    </p:extLst>
  </p:cSld>
  <p:clrMapOvr>
    <a:masterClrMapping/>
  </p:clrMapOvr>
  <mc:AlternateContent xmlns:mc="http://schemas.openxmlformats.org/markup-compatibility/2006" xmlns:p14="http://schemas.microsoft.com/office/powerpoint/2010/main">
    <mc:Choice Requires="p14">
      <p:transition spd="slow" p14:dur="2000" advTm="25037"/>
    </mc:Choice>
    <mc:Fallback xmlns="">
      <p:transition spd="slow" advTm="25037"/>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a:latin typeface="Times New Roman" panose="02020603050405020304" pitchFamily="18" charset="0"/>
                <a:cs typeface="Times New Roman" panose="02020603050405020304" pitchFamily="18" charset="0"/>
              </a:rPr>
              <a:t>林火排放黑碳烟颗粒非球辐射模型</a:t>
            </a: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林火排放黑碳烟颗粒非球辐射模型</a:t>
            </a:r>
          </a:p>
        </p:txBody>
      </p:sp>
      <p:pic>
        <p:nvPicPr>
          <p:cNvPr id="5" name="图片 4"/>
          <p:cNvPicPr>
            <a:picLocks noChangeAspect="1"/>
          </p:cNvPicPr>
          <p:nvPr/>
        </p:nvPicPr>
        <p:blipFill>
          <a:blip r:embed="rId4"/>
          <a:stretch>
            <a:fillRect/>
          </a:stretch>
        </p:blipFill>
        <p:spPr>
          <a:xfrm>
            <a:off x="-24783" y="1916832"/>
            <a:ext cx="4589207" cy="3440064"/>
          </a:xfrm>
          <a:prstGeom prst="rect">
            <a:avLst/>
          </a:prstGeom>
        </p:spPr>
      </p:pic>
      <p:pic>
        <p:nvPicPr>
          <p:cNvPr id="7" name="图片 6"/>
          <p:cNvPicPr>
            <a:picLocks noChangeAspect="1"/>
          </p:cNvPicPr>
          <p:nvPr/>
        </p:nvPicPr>
        <p:blipFill>
          <a:blip r:embed="rId5"/>
          <a:stretch>
            <a:fillRect/>
          </a:stretch>
        </p:blipFill>
        <p:spPr>
          <a:xfrm>
            <a:off x="4588669" y="1628800"/>
            <a:ext cx="4533339" cy="4670276"/>
          </a:xfrm>
          <a:prstGeom prst="rect">
            <a:avLst/>
          </a:prstGeom>
        </p:spPr>
      </p:pic>
      <p:sp>
        <p:nvSpPr>
          <p:cNvPr id="6" name="文本框 5"/>
          <p:cNvSpPr txBox="1"/>
          <p:nvPr/>
        </p:nvSpPr>
        <p:spPr>
          <a:xfrm>
            <a:off x="932467" y="5464066"/>
            <a:ext cx="2888327" cy="954107"/>
          </a:xfrm>
          <a:prstGeom prst="rect">
            <a:avLst/>
          </a:prstGeom>
          <a:solidFill>
            <a:schemeClr val="accent3"/>
          </a:solidFill>
        </p:spPr>
        <p:txBody>
          <a:bodyPr wrap="square" rtlCol="0">
            <a:spAutoFit/>
          </a:bodyPr>
          <a:lstStyle/>
          <a:p>
            <a:r>
              <a:rPr lang="zh-CN" altLang="en-US" sz="2800" dirty="0" smtClean="0">
                <a:latin typeface="Times New Roman" panose="02020603050405020304" pitchFamily="18" charset="0"/>
                <a:ea typeface="+mj-ea"/>
              </a:rPr>
              <a:t>模型复现实验测量</a:t>
            </a:r>
            <a:r>
              <a:rPr lang="zh-CN" altLang="en-US" sz="2800" dirty="0" smtClean="0">
                <a:solidFill>
                  <a:srgbClr val="FF0000"/>
                </a:solidFill>
                <a:latin typeface="Times New Roman" panose="02020603050405020304" pitchFamily="18" charset="0"/>
                <a:ea typeface="+mj-ea"/>
              </a:rPr>
              <a:t>性能较好</a:t>
            </a:r>
            <a:endParaRPr lang="en-US" sz="2800" dirty="0" smtClean="0">
              <a:solidFill>
                <a:srgbClr val="FF0000"/>
              </a:solidFill>
              <a:latin typeface="Times New Roman" panose="02020603050405020304" pitchFamily="18" charset="0"/>
              <a:ea typeface="+mj-ea"/>
            </a:endParaRPr>
          </a:p>
        </p:txBody>
      </p:sp>
    </p:spTree>
    <p:custDataLst>
      <p:tags r:id="rId1"/>
    </p:custDataLst>
    <p:extLst>
      <p:ext uri="{BB962C8B-B14F-4D97-AF65-F5344CB8AC3E}">
        <p14:creationId xmlns:p14="http://schemas.microsoft.com/office/powerpoint/2010/main" val="1151772513"/>
      </p:ext>
    </p:extLst>
  </p:cSld>
  <p:clrMapOvr>
    <a:masterClrMapping/>
  </p:clrMapOvr>
  <mc:AlternateContent xmlns:mc="http://schemas.openxmlformats.org/markup-compatibility/2006" xmlns:p14="http://schemas.microsoft.com/office/powerpoint/2010/main">
    <mc:Choice Requires="p14">
      <p:transition spd="slow" p14:dur="2000" advTm="4850"/>
    </mc:Choice>
    <mc:Fallback xmlns="">
      <p:transition spd="slow" advTm="485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endParaRPr lang="en-US" altLang="zh-CN" dirty="0" smtClean="0">
              <a:latin typeface="Times New Roman" panose="02020603050405020304" pitchFamily="18" charset="0"/>
              <a:cs typeface="Times New Roman" panose="02020603050405020304" pitchFamily="18" charset="0"/>
            </a:endParaRPr>
          </a:p>
          <a:p>
            <a:pPr>
              <a:buSzPct val="100000"/>
            </a:pPr>
            <a:r>
              <a:rPr lang="zh-CN" altLang="en-US" dirty="0" smtClean="0">
                <a:latin typeface="Times New Roman" panose="02020603050405020304" pitchFamily="18" charset="0"/>
                <a:cs typeface="Times New Roman" panose="02020603050405020304" pitchFamily="18" charset="0"/>
              </a:rPr>
              <a:t>林火</a:t>
            </a:r>
            <a:r>
              <a:rPr lang="zh-CN" altLang="en-US" dirty="0">
                <a:latin typeface="Times New Roman" panose="02020603050405020304" pitchFamily="18" charset="0"/>
                <a:cs typeface="Times New Roman" panose="02020603050405020304" pitchFamily="18" charset="0"/>
              </a:rPr>
              <a:t>排放黑碳烟颗粒非球辐射模型</a:t>
            </a: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林火排放黑碳烟颗粒非球辐射模型</a:t>
            </a:r>
          </a:p>
        </p:txBody>
      </p:sp>
      <p:sp>
        <p:nvSpPr>
          <p:cNvPr id="4" name="文本框 3"/>
          <p:cNvSpPr txBox="1"/>
          <p:nvPr/>
        </p:nvSpPr>
        <p:spPr>
          <a:xfrm>
            <a:off x="964024" y="2636912"/>
            <a:ext cx="7200800" cy="2677656"/>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zh-CN" altLang="en-US" sz="2400" dirty="0" smtClean="0">
                <a:latin typeface="Times New Roman" panose="02020603050405020304" pitchFamily="18" charset="0"/>
                <a:ea typeface="+mj-ea"/>
              </a:rPr>
              <a:t>所提出的黑碳非球辐射模型在复现黑光学测量上性能</a:t>
            </a:r>
            <a:r>
              <a:rPr lang="zh-CN" altLang="en-US" sz="2400" dirty="0" smtClean="0">
                <a:solidFill>
                  <a:srgbClr val="FF0000"/>
                </a:solidFill>
                <a:latin typeface="Times New Roman" panose="02020603050405020304" pitchFamily="18" charset="0"/>
                <a:ea typeface="+mj-ea"/>
              </a:rPr>
              <a:t>比简化模型更优</a:t>
            </a:r>
            <a:endParaRPr lang="en-US" altLang="zh-CN" sz="2400" dirty="0" smtClean="0">
              <a:solidFill>
                <a:srgbClr val="FF0000"/>
              </a:solidFill>
              <a:latin typeface="Times New Roman" panose="02020603050405020304" pitchFamily="18" charset="0"/>
              <a:ea typeface="+mj-ea"/>
            </a:endParaRPr>
          </a:p>
          <a:p>
            <a:pPr marL="285750" indent="-285750">
              <a:buFont typeface="Wingdings" panose="05000000000000000000" pitchFamily="2" charset="2"/>
              <a:buChar char="q"/>
            </a:pPr>
            <a:endParaRPr lang="en-US" altLang="zh-CN" sz="2400" dirty="0" smtClean="0">
              <a:latin typeface="Times New Roman" panose="02020603050405020304" pitchFamily="18" charset="0"/>
              <a:ea typeface="+mj-ea"/>
            </a:endParaRPr>
          </a:p>
          <a:p>
            <a:pPr marL="285750" indent="-285750">
              <a:buFont typeface="Wingdings" panose="05000000000000000000" pitchFamily="2" charset="2"/>
              <a:buChar char="q"/>
            </a:pPr>
            <a:r>
              <a:rPr lang="zh-CN" altLang="en-US" sz="2400" dirty="0" smtClean="0">
                <a:latin typeface="Times New Roman" panose="02020603050405020304" pitchFamily="18" charset="0"/>
                <a:ea typeface="+mj-ea"/>
              </a:rPr>
              <a:t>黑碳的覆盖结构对辐射特性影响较大</a:t>
            </a:r>
            <a:endParaRPr lang="en-US" altLang="zh-CN" sz="2400" dirty="0" smtClean="0">
              <a:latin typeface="Times New Roman" panose="02020603050405020304" pitchFamily="18" charset="0"/>
              <a:ea typeface="+mj-ea"/>
            </a:endParaRPr>
          </a:p>
          <a:p>
            <a:pPr marL="285750" indent="-285750">
              <a:buFont typeface="Wingdings" panose="05000000000000000000" pitchFamily="2" charset="2"/>
              <a:buChar char="q"/>
            </a:pPr>
            <a:endParaRPr lang="en-US" altLang="zh-CN" sz="2400" dirty="0" smtClean="0">
              <a:latin typeface="Times New Roman" panose="02020603050405020304" pitchFamily="18" charset="0"/>
              <a:ea typeface="+mj-ea"/>
            </a:endParaRPr>
          </a:p>
          <a:p>
            <a:pPr marL="285750" indent="-285750">
              <a:buFont typeface="Wingdings" panose="05000000000000000000" pitchFamily="2" charset="2"/>
              <a:buChar char="q"/>
            </a:pPr>
            <a:r>
              <a:rPr lang="zh-CN" altLang="en-US" sz="2400" dirty="0" smtClean="0">
                <a:latin typeface="Times New Roman" panose="02020603050405020304" pitchFamily="18" charset="0"/>
                <a:ea typeface="+mj-ea"/>
              </a:rPr>
              <a:t>所提出模型用</a:t>
            </a:r>
            <a:r>
              <a:rPr lang="zh-CN" altLang="en-US" sz="2400" dirty="0" smtClean="0">
                <a:solidFill>
                  <a:srgbClr val="FF0000"/>
                </a:solidFill>
                <a:latin typeface="Times New Roman" panose="02020603050405020304" pitchFamily="18" charset="0"/>
                <a:ea typeface="+mj-ea"/>
              </a:rPr>
              <a:t>一个可调节参数</a:t>
            </a:r>
            <a:r>
              <a:rPr lang="zh-CN" altLang="en-US" sz="2400" dirty="0" smtClean="0">
                <a:latin typeface="Times New Roman" panose="02020603050405020304" pitchFamily="18" charset="0"/>
                <a:ea typeface="+mj-ea"/>
              </a:rPr>
              <a:t>代替具有</a:t>
            </a:r>
            <a:r>
              <a:rPr lang="zh-CN" altLang="en-US" sz="2400" dirty="0" smtClean="0">
                <a:solidFill>
                  <a:srgbClr val="FF0000"/>
                </a:solidFill>
                <a:latin typeface="Times New Roman" panose="02020603050405020304" pitchFamily="18" charset="0"/>
                <a:ea typeface="+mj-ea"/>
              </a:rPr>
              <a:t>不同覆盖结构</a:t>
            </a:r>
            <a:r>
              <a:rPr lang="zh-CN" altLang="en-US" sz="2400" dirty="0" smtClean="0">
                <a:latin typeface="Times New Roman" panose="02020603050405020304" pitchFamily="18" charset="0"/>
                <a:ea typeface="+mj-ea"/>
              </a:rPr>
              <a:t>的黑碳辐射模型，</a:t>
            </a:r>
            <a:r>
              <a:rPr lang="zh-CN" altLang="en-US" sz="2400" dirty="0" smtClean="0">
                <a:solidFill>
                  <a:srgbClr val="FF0000"/>
                </a:solidFill>
                <a:latin typeface="Times New Roman" panose="02020603050405020304" pitchFamily="18" charset="0"/>
                <a:ea typeface="+mj-ea"/>
              </a:rPr>
              <a:t>便于</a:t>
            </a:r>
            <a:r>
              <a:rPr lang="zh-CN" altLang="en-US" sz="2400" dirty="0" smtClean="0">
                <a:latin typeface="Times New Roman" panose="02020603050405020304" pitchFamily="18" charset="0"/>
                <a:ea typeface="+mj-ea"/>
              </a:rPr>
              <a:t>辐射特性</a:t>
            </a:r>
            <a:r>
              <a:rPr lang="zh-CN" altLang="en-US" sz="2400" dirty="0" smtClean="0">
                <a:solidFill>
                  <a:srgbClr val="FF0000"/>
                </a:solidFill>
                <a:latin typeface="Times New Roman" panose="02020603050405020304" pitchFamily="18" charset="0"/>
                <a:ea typeface="+mj-ea"/>
              </a:rPr>
              <a:t>参数化</a:t>
            </a:r>
            <a:endParaRPr lang="en-US" sz="2400" dirty="0" smtClean="0">
              <a:solidFill>
                <a:srgbClr val="FF0000"/>
              </a:solidFill>
              <a:latin typeface="Times New Roman" panose="02020603050405020304" pitchFamily="18" charset="0"/>
              <a:ea typeface="+mj-ea"/>
            </a:endParaRPr>
          </a:p>
        </p:txBody>
      </p:sp>
    </p:spTree>
    <p:custDataLst>
      <p:tags r:id="rId1"/>
    </p:custDataLst>
    <p:extLst>
      <p:ext uri="{BB962C8B-B14F-4D97-AF65-F5344CB8AC3E}">
        <p14:creationId xmlns:p14="http://schemas.microsoft.com/office/powerpoint/2010/main" val="994377403"/>
      </p:ext>
    </p:extLst>
  </p:cSld>
  <p:clrMapOvr>
    <a:masterClrMapping/>
  </p:clrMapOvr>
  <mc:AlternateContent xmlns:mc="http://schemas.openxmlformats.org/markup-compatibility/2006" xmlns:p14="http://schemas.microsoft.com/office/powerpoint/2010/main">
    <mc:Choice Requires="p14">
      <p:transition spd="slow" p14:dur="2000" advTm="31436"/>
    </mc:Choice>
    <mc:Fallback xmlns="">
      <p:transition spd="slow" advTm="31436"/>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34320" y="2586719"/>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67544" y="213933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0" y="1336325"/>
            <a:ext cx="33478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smtClean="0">
                <a:ea typeface="黑体" panose="02010609060101010101" pitchFamily="49" charset="-122"/>
              </a:rPr>
              <a:t>研究工作进展</a:t>
            </a:r>
            <a:endParaRPr lang="zh-CN" altLang="en-US" sz="4000" baseline="0" dirty="0">
              <a:ea typeface="黑体" panose="02010609060101010101" pitchFamily="49" charset="-122"/>
            </a:endParaRPr>
          </a:p>
        </p:txBody>
      </p:sp>
      <p:sp>
        <p:nvSpPr>
          <p:cNvPr id="21" name="AutoShape 4"/>
          <p:cNvSpPr>
            <a:spLocks noChangeArrowheads="1"/>
          </p:cNvSpPr>
          <p:nvPr/>
        </p:nvSpPr>
        <p:spPr bwMode="auto">
          <a:xfrm>
            <a:off x="-103753" y="2301312"/>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sp>
        <p:nvSpPr>
          <p:cNvPr id="2" name="文本框 1"/>
          <p:cNvSpPr txBox="1"/>
          <p:nvPr/>
        </p:nvSpPr>
        <p:spPr>
          <a:xfrm>
            <a:off x="648680" y="2695552"/>
            <a:ext cx="8043292"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林火排放混合黑碳烟颗粒形貌重构及</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分析</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具有不同覆盖结构的林火排放黑碳烟颗粒非球</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辐射模型</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rgbClr val="0000FF"/>
                </a:solidFill>
                <a:latin typeface="Times New Roman" panose="02020603050405020304" pitchFamily="18" charset="0"/>
                <a:ea typeface="+mj-ea"/>
                <a:cs typeface="Times New Roman" panose="02020603050405020304" pitchFamily="18" charset="0"/>
              </a:rPr>
              <a:t>黑</a:t>
            </a:r>
            <a:r>
              <a:rPr lang="zh-CN" altLang="en-US" sz="2400" dirty="0">
                <a:solidFill>
                  <a:srgbClr val="0000FF"/>
                </a:solidFill>
                <a:latin typeface="Times New Roman" panose="02020603050405020304" pitchFamily="18" charset="0"/>
                <a:ea typeface="+mj-ea"/>
                <a:cs typeface="Times New Roman" panose="02020603050405020304" pitchFamily="18" charset="0"/>
              </a:rPr>
              <a:t>碳颗粒</a:t>
            </a:r>
            <a:r>
              <a:rPr lang="zh-CN" altLang="en-US" sz="2400" dirty="0" smtClean="0">
                <a:solidFill>
                  <a:srgbClr val="0000FF"/>
                </a:solidFill>
                <a:latin typeface="Times New Roman" panose="02020603050405020304" pitchFamily="18" charset="0"/>
                <a:ea typeface="+mj-ea"/>
                <a:cs typeface="Times New Roman" panose="02020603050405020304" pitchFamily="18" charset="0"/>
              </a:rPr>
              <a:t>形貌对有机碳吸收推断的影响</a:t>
            </a:r>
            <a:endParaRPr lang="en-US" altLang="zh-CN" sz="2400" dirty="0" smtClean="0">
              <a:solidFill>
                <a:srgbClr val="0000FF"/>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 棕碳覆盖层对黑碳吸收强化的</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基于机器学习的黑碳辐射特性参数化</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黑碳非球模型与大气模式耦合</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p:txBody>
      </p:sp>
      <p:pic>
        <p:nvPicPr>
          <p:cNvPr id="12"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025523"/>
      </p:ext>
    </p:extLst>
  </p:cSld>
  <p:clrMapOvr>
    <a:masterClrMapping/>
  </p:clrMapOvr>
  <mc:AlternateContent xmlns:mc="http://schemas.openxmlformats.org/markup-compatibility/2006" xmlns:p14="http://schemas.microsoft.com/office/powerpoint/2010/main">
    <mc:Choice Requires="p14">
      <p:transition spd="slow" p14:dur="2000" advTm="11227"/>
    </mc:Choice>
    <mc:Fallback xmlns="">
      <p:transition spd="slow" advTm="11227"/>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2049" y="932797"/>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方法</a:t>
            </a: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755576" y="188640"/>
            <a:ext cx="8720960" cy="582597"/>
          </a:xfrm>
        </p:spPr>
        <p:txBody>
          <a:bodyPr/>
          <a:lstStyle/>
          <a:p>
            <a:r>
              <a:rPr lang="zh-CN" altLang="en-US" dirty="0">
                <a:latin typeface="Times New Roman" panose="02020603050405020304" pitchFamily="18" charset="0"/>
                <a:cs typeface="Times New Roman" panose="02020603050405020304" pitchFamily="18" charset="0"/>
              </a:rPr>
              <a:t>黑碳颗粒形貌对有机碳吸收推断的影响</a:t>
            </a:r>
          </a:p>
        </p:txBody>
      </p:sp>
      <p:pic>
        <p:nvPicPr>
          <p:cNvPr id="4" name="图片 3"/>
          <p:cNvPicPr>
            <a:picLocks noChangeAspect="1"/>
          </p:cNvPicPr>
          <p:nvPr/>
        </p:nvPicPr>
        <p:blipFill>
          <a:blip r:embed="rId4"/>
          <a:stretch>
            <a:fillRect/>
          </a:stretch>
        </p:blipFill>
        <p:spPr>
          <a:xfrm>
            <a:off x="5265238" y="932797"/>
            <a:ext cx="3672408" cy="5707496"/>
          </a:xfrm>
          <a:prstGeom prst="rect">
            <a:avLst/>
          </a:prstGeom>
        </p:spPr>
      </p:pic>
      <p:sp>
        <p:nvSpPr>
          <p:cNvPr id="8" name="文本框 7"/>
          <p:cNvSpPr txBox="1"/>
          <p:nvPr/>
        </p:nvSpPr>
        <p:spPr>
          <a:xfrm>
            <a:off x="243462" y="1484784"/>
            <a:ext cx="4904602" cy="5262979"/>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zh-CN" altLang="en-US" sz="2400" dirty="0" smtClean="0">
                <a:latin typeface="+mn-ea"/>
                <a:ea typeface="+mn-ea"/>
              </a:rPr>
              <a:t>基于多波长吸收测量推断棕碳吸收的技术发展，但由于实际测量影响因素复杂，</a:t>
            </a:r>
            <a:r>
              <a:rPr lang="zh-CN" altLang="en-US" sz="2400" dirty="0" smtClean="0">
                <a:solidFill>
                  <a:srgbClr val="FF0000"/>
                </a:solidFill>
                <a:latin typeface="+mn-ea"/>
                <a:ea typeface="+mn-ea"/>
              </a:rPr>
              <a:t>无法</a:t>
            </a:r>
            <a:r>
              <a:rPr lang="zh-CN" altLang="en-US" sz="2400" dirty="0" smtClean="0">
                <a:latin typeface="+mn-ea"/>
                <a:ea typeface="+mn-ea"/>
              </a:rPr>
              <a:t>评估方法的</a:t>
            </a:r>
            <a:r>
              <a:rPr lang="zh-CN" altLang="en-US" sz="2400" dirty="0" smtClean="0">
                <a:solidFill>
                  <a:srgbClr val="FF0000"/>
                </a:solidFill>
                <a:latin typeface="+mn-ea"/>
                <a:ea typeface="+mn-ea"/>
              </a:rPr>
              <a:t>准确性</a:t>
            </a:r>
            <a:endParaRPr lang="en-US" altLang="zh-CN" sz="2400" dirty="0" smtClean="0">
              <a:solidFill>
                <a:srgbClr val="FF0000"/>
              </a:solidFill>
              <a:latin typeface="+mn-ea"/>
              <a:ea typeface="+mn-ea"/>
            </a:endParaRPr>
          </a:p>
          <a:p>
            <a:pPr marL="285750" indent="-285750">
              <a:buFont typeface="Wingdings" panose="05000000000000000000" pitchFamily="2" charset="2"/>
              <a:buChar char="q"/>
            </a:pPr>
            <a:endParaRPr lang="en-US" altLang="zh-CN" sz="2400" dirty="0" smtClean="0">
              <a:latin typeface="+mn-ea"/>
              <a:ea typeface="+mn-ea"/>
            </a:endParaRPr>
          </a:p>
          <a:p>
            <a:pPr marL="285750" indent="-285750">
              <a:buFont typeface="Wingdings" panose="05000000000000000000" pitchFamily="2" charset="2"/>
              <a:buChar char="q"/>
            </a:pPr>
            <a:r>
              <a:rPr lang="zh-CN" altLang="en-US" sz="2400" dirty="0" smtClean="0">
                <a:latin typeface="+mn-ea"/>
                <a:ea typeface="+mn-ea"/>
              </a:rPr>
              <a:t>我们需要</a:t>
            </a:r>
            <a:r>
              <a:rPr lang="zh-CN" altLang="en-US" sz="2400" dirty="0" smtClean="0">
                <a:solidFill>
                  <a:srgbClr val="FF0000"/>
                </a:solidFill>
                <a:latin typeface="+mn-ea"/>
                <a:ea typeface="+mn-ea"/>
              </a:rPr>
              <a:t>不确定性小</a:t>
            </a:r>
            <a:r>
              <a:rPr lang="zh-CN" altLang="en-US" sz="2400" dirty="0">
                <a:latin typeface="+mn-ea"/>
                <a:ea typeface="+mn-ea"/>
              </a:rPr>
              <a:t>的</a:t>
            </a:r>
            <a:r>
              <a:rPr lang="zh-CN" altLang="en-US" sz="2400" dirty="0" smtClean="0">
                <a:latin typeface="+mn-ea"/>
                <a:ea typeface="+mn-ea"/>
              </a:rPr>
              <a:t>“测量值”</a:t>
            </a:r>
            <a:endParaRPr lang="en-US" altLang="zh-CN" sz="2400" dirty="0" smtClean="0">
              <a:latin typeface="+mn-ea"/>
              <a:ea typeface="+mn-ea"/>
            </a:endParaRPr>
          </a:p>
          <a:p>
            <a:pPr marL="285750" indent="-285750">
              <a:buFont typeface="Wingdings" panose="05000000000000000000" pitchFamily="2" charset="2"/>
              <a:buChar char="q"/>
            </a:pPr>
            <a:endParaRPr lang="en-US" altLang="zh-CN" sz="2400" dirty="0" smtClean="0">
              <a:latin typeface="+mn-ea"/>
              <a:ea typeface="+mn-ea"/>
            </a:endParaRPr>
          </a:p>
          <a:p>
            <a:pPr marL="285750" indent="-285750">
              <a:buFont typeface="Wingdings" panose="05000000000000000000" pitchFamily="2" charset="2"/>
              <a:buChar char="q"/>
            </a:pPr>
            <a:r>
              <a:rPr lang="zh-CN" altLang="en-US" sz="2400" dirty="0" smtClean="0">
                <a:solidFill>
                  <a:srgbClr val="FF0000"/>
                </a:solidFill>
                <a:latin typeface="+mn-ea"/>
                <a:ea typeface="+mn-ea"/>
              </a:rPr>
              <a:t>伪测量</a:t>
            </a:r>
            <a:r>
              <a:rPr lang="zh-CN" altLang="en-US" sz="2400" dirty="0" smtClean="0">
                <a:latin typeface="+mn-ea"/>
                <a:ea typeface="+mn-ea"/>
              </a:rPr>
              <a:t>采用非球模型计算，然后采用遥感中常用的</a:t>
            </a:r>
            <a:r>
              <a:rPr lang="en-US" altLang="zh-CN" sz="2400" dirty="0" smtClean="0">
                <a:latin typeface="+mn-ea"/>
                <a:ea typeface="+mn-ea"/>
              </a:rPr>
              <a:t>AAE</a:t>
            </a:r>
            <a:r>
              <a:rPr lang="zh-CN" altLang="en-US" sz="2400" dirty="0" smtClean="0">
                <a:latin typeface="+mn-ea"/>
                <a:ea typeface="+mn-ea"/>
              </a:rPr>
              <a:t>方法反演棕碳吸收</a:t>
            </a:r>
            <a:endParaRPr lang="en-US" altLang="zh-CN" sz="2400" dirty="0" smtClean="0">
              <a:latin typeface="+mn-ea"/>
              <a:ea typeface="+mn-ea"/>
            </a:endParaRPr>
          </a:p>
          <a:p>
            <a:pPr marL="285750" indent="-285750">
              <a:buFont typeface="Wingdings" panose="05000000000000000000" pitchFamily="2" charset="2"/>
              <a:buChar char="q"/>
            </a:pPr>
            <a:endParaRPr lang="en-US" altLang="zh-CN" sz="2400" dirty="0" smtClean="0">
              <a:latin typeface="+mn-ea"/>
              <a:ea typeface="+mn-ea"/>
            </a:endParaRPr>
          </a:p>
          <a:p>
            <a:pPr marL="285750" indent="-285750">
              <a:buFont typeface="Wingdings" panose="05000000000000000000" pitchFamily="2" charset="2"/>
              <a:buChar char="q"/>
            </a:pPr>
            <a:r>
              <a:rPr lang="zh-CN" altLang="en-US" sz="2400" dirty="0" smtClean="0">
                <a:latin typeface="+mn-ea"/>
                <a:ea typeface="+mn-ea"/>
              </a:rPr>
              <a:t>对比反演吸收与真实吸收的区别，评估黑碳形貌对棕碳吸收遥感的影响</a:t>
            </a:r>
            <a:endParaRPr lang="en-US" sz="2400" dirty="0" smtClean="0">
              <a:latin typeface="+mn-ea"/>
              <a:ea typeface="+mn-ea"/>
            </a:endParaRPr>
          </a:p>
        </p:txBody>
      </p:sp>
    </p:spTree>
    <p:custDataLst>
      <p:tags r:id="rId1"/>
    </p:custDataLst>
    <p:extLst>
      <p:ext uri="{BB962C8B-B14F-4D97-AF65-F5344CB8AC3E}">
        <p14:creationId xmlns:p14="http://schemas.microsoft.com/office/powerpoint/2010/main" val="611499228"/>
      </p:ext>
    </p:extLst>
  </p:cSld>
  <p:clrMapOvr>
    <a:masterClrMapping/>
  </p:clrMapOvr>
  <mc:AlternateContent xmlns:mc="http://schemas.openxmlformats.org/markup-compatibility/2006" xmlns:p14="http://schemas.microsoft.com/office/powerpoint/2010/main">
    <mc:Choice Requires="p14">
      <p:transition spd="slow" p14:dur="2000" advTm="88913"/>
    </mc:Choice>
    <mc:Fallback xmlns="">
      <p:transition spd="slow" advTm="88913"/>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457401"/>
            <a:ext cx="8414473" cy="5400599"/>
          </a:xfrm>
        </p:spPr>
        <p:txBody>
          <a:bodyPr/>
          <a:lstStyle/>
          <a:p>
            <a:pPr>
              <a:buSzPct val="100000"/>
            </a:pPr>
            <a:r>
              <a:rPr lang="zh-CN" altLang="en-US" dirty="0" smtClean="0">
                <a:solidFill>
                  <a:srgbClr val="FF0000"/>
                </a:solidFill>
                <a:latin typeface="Times New Roman" panose="02020603050405020304" pitchFamily="18" charset="0"/>
                <a:cs typeface="Times New Roman" panose="02020603050405020304" pitchFamily="18" charset="0"/>
              </a:rPr>
              <a:t>林火颗粒物遥感监测</a:t>
            </a:r>
            <a:endParaRPr lang="en-US" altLang="zh-CN" dirty="0" smtClean="0">
              <a:solidFill>
                <a:srgbClr val="FF0000"/>
              </a:solidFill>
              <a:latin typeface="Times New Roman" panose="02020603050405020304" pitchFamily="18" charset="0"/>
              <a:cs typeface="Times New Roman" panose="02020603050405020304" pitchFamily="18" charset="0"/>
            </a:endParaRPr>
          </a:p>
          <a:p>
            <a:pPr lvl="1">
              <a:buSzPct val="100000"/>
            </a:pPr>
            <a:r>
              <a:rPr lang="zh-CN" altLang="en-US" dirty="0" smtClean="0">
                <a:latin typeface="Times New Roman" panose="02020603050405020304" pitchFamily="18" charset="0"/>
                <a:cs typeface="Times New Roman" panose="02020603050405020304" pitchFamily="18" charset="0"/>
              </a:rPr>
              <a:t>林火</a:t>
            </a:r>
            <a:r>
              <a:rPr lang="zh-CN" altLang="en-US" dirty="0">
                <a:latin typeface="Times New Roman" panose="02020603050405020304" pitchFamily="18" charset="0"/>
                <a:cs typeface="Times New Roman" panose="02020603050405020304" pitchFamily="18" charset="0"/>
              </a:rPr>
              <a:t>发生时，会向大气当中</a:t>
            </a:r>
            <a:r>
              <a:rPr lang="zh-CN" altLang="en-US" dirty="0" smtClean="0">
                <a:latin typeface="Times New Roman" panose="02020603050405020304" pitchFamily="18" charset="0"/>
                <a:cs typeface="Times New Roman" panose="02020603050405020304" pitchFamily="18" charset="0"/>
              </a:rPr>
              <a:t>排放大量</a:t>
            </a:r>
            <a:r>
              <a:rPr lang="zh-CN" altLang="en-US" dirty="0">
                <a:latin typeface="Times New Roman" panose="02020603050405020304" pitchFamily="18" charset="0"/>
                <a:cs typeface="Times New Roman" panose="02020603050405020304" pitchFamily="18" charset="0"/>
              </a:rPr>
              <a:t>细小颗粒物，严重增加空气中 </a:t>
            </a:r>
            <a:r>
              <a:rPr lang="en-US" altLang="zh-CN" dirty="0">
                <a:latin typeface="Times New Roman" panose="02020603050405020304" pitchFamily="18" charset="0"/>
                <a:cs typeface="Times New Roman" panose="02020603050405020304" pitchFamily="18" charset="0"/>
              </a:rPr>
              <a:t>PM2.5 </a:t>
            </a:r>
            <a:r>
              <a:rPr lang="zh-CN" altLang="en-US" dirty="0" smtClean="0">
                <a:latin typeface="Times New Roman" panose="02020603050405020304" pitchFamily="18" charset="0"/>
                <a:cs typeface="Times New Roman" panose="02020603050405020304" pitchFamily="18" charset="0"/>
              </a:rPr>
              <a:t>含量</a:t>
            </a:r>
            <a:endParaRPr lang="en-US" altLang="zh-CN" dirty="0" smtClean="0">
              <a:latin typeface="Times New Roman" panose="02020603050405020304" pitchFamily="18" charset="0"/>
              <a:cs typeface="Times New Roman" panose="02020603050405020304" pitchFamily="18" charset="0"/>
            </a:endParaRPr>
          </a:p>
          <a:p>
            <a:pPr lvl="1">
              <a:buSzPct val="100000"/>
            </a:pPr>
            <a:r>
              <a:rPr lang="zh-CN" altLang="en-US" dirty="0" smtClean="0">
                <a:latin typeface="Times New Roman" panose="02020603050405020304" pitchFamily="18" charset="0"/>
                <a:cs typeface="Times New Roman" panose="02020603050405020304" pitchFamily="18" charset="0"/>
              </a:rPr>
              <a:t>光学</a:t>
            </a:r>
            <a:r>
              <a:rPr lang="zh-CN" altLang="en-US" dirty="0">
                <a:latin typeface="Times New Roman" panose="02020603050405020304" pitchFamily="18" charset="0"/>
                <a:cs typeface="Times New Roman" panose="02020603050405020304" pitchFamily="18" charset="0"/>
              </a:rPr>
              <a:t>遥感作为大气颗粒物监测的重要手段，由于</a:t>
            </a:r>
            <a:r>
              <a:rPr lang="zh-CN" altLang="en-US" dirty="0" smtClean="0">
                <a:latin typeface="Times New Roman" panose="02020603050405020304" pitchFamily="18" charset="0"/>
                <a:cs typeface="Times New Roman" panose="02020603050405020304" pitchFamily="18" charset="0"/>
              </a:rPr>
              <a:t>其实时</a:t>
            </a:r>
            <a:r>
              <a:rPr lang="zh-CN" altLang="en-US" dirty="0">
                <a:latin typeface="Times New Roman" panose="02020603050405020304" pitchFamily="18" charset="0"/>
                <a:cs typeface="Times New Roman" panose="02020603050405020304" pitchFamily="18" charset="0"/>
              </a:rPr>
              <a:t>、覆盖面广等特点近年来在林火颗粒物监测中逐渐得到了</a:t>
            </a:r>
            <a:r>
              <a:rPr lang="zh-CN" altLang="en-US" dirty="0" smtClean="0">
                <a:latin typeface="Times New Roman" panose="02020603050405020304" pitchFamily="18" charset="0"/>
                <a:cs typeface="Times New Roman" panose="02020603050405020304" pitchFamily="18" charset="0"/>
              </a:rPr>
              <a:t>应用</a:t>
            </a:r>
            <a:endParaRPr lang="en-US" altLang="zh-CN" dirty="0" smtClean="0">
              <a:latin typeface="Times New Roman" panose="02020603050405020304" pitchFamily="18" charset="0"/>
              <a:cs typeface="Times New Roman" panose="02020603050405020304" pitchFamily="18" charset="0"/>
            </a:endParaRPr>
          </a:p>
          <a:p>
            <a:pPr lvl="1">
              <a:buSzPct val="100000"/>
            </a:pPr>
            <a:r>
              <a:rPr lang="zh-CN" altLang="en-US" dirty="0">
                <a:latin typeface="Times New Roman" panose="02020603050405020304" pitchFamily="18" charset="0"/>
                <a:cs typeface="Times New Roman" panose="02020603050405020304" pitchFamily="18" charset="0"/>
              </a:rPr>
              <a:t>传统遥感及</a:t>
            </a:r>
            <a:r>
              <a:rPr lang="zh-CN" altLang="en-US" dirty="0" smtClean="0">
                <a:latin typeface="Times New Roman" panose="02020603050405020304" pitchFamily="18" charset="0"/>
                <a:cs typeface="Times New Roman" panose="02020603050405020304" pitchFamily="18" charset="0"/>
              </a:rPr>
              <a:t>偏振</a:t>
            </a:r>
            <a:r>
              <a:rPr lang="zh-CN" altLang="en-US" dirty="0">
                <a:latin typeface="Times New Roman" panose="02020603050405020304" pitchFamily="18" charset="0"/>
                <a:cs typeface="Times New Roman" panose="02020603050405020304" pitchFamily="18" charset="0"/>
              </a:rPr>
              <a:t>遥感均需要颗粒物辐射信息作为正向</a:t>
            </a:r>
            <a:r>
              <a:rPr lang="zh-CN" altLang="en-US" dirty="0" smtClean="0">
                <a:latin typeface="Times New Roman" panose="02020603050405020304" pitchFamily="18" charset="0"/>
                <a:cs typeface="Times New Roman" panose="02020603050405020304" pitchFamily="18" charset="0"/>
              </a:rPr>
              <a:t>输入</a:t>
            </a:r>
            <a:endParaRPr lang="en-US" altLang="zh-CN" dirty="0" smtClean="0">
              <a:latin typeface="Times New Roman" panose="02020603050405020304" pitchFamily="18" charset="0"/>
              <a:cs typeface="Times New Roman" panose="02020603050405020304" pitchFamily="18" charset="0"/>
            </a:endParaRPr>
          </a:p>
          <a:p>
            <a:pPr lvl="1">
              <a:buSzPct val="100000"/>
            </a:pPr>
            <a:r>
              <a:rPr lang="zh-CN" altLang="en-US" dirty="0" smtClean="0">
                <a:latin typeface="Times New Roman" panose="02020603050405020304" pitchFamily="18" charset="0"/>
                <a:cs typeface="Times New Roman" panose="02020603050405020304" pitchFamily="18" charset="0"/>
              </a:rPr>
              <a:t>因此</a:t>
            </a:r>
            <a:r>
              <a:rPr lang="zh-CN" altLang="en-US" dirty="0">
                <a:solidFill>
                  <a:srgbClr val="FF0000"/>
                </a:solidFill>
                <a:latin typeface="Times New Roman" panose="02020603050405020304" pitchFamily="18" charset="0"/>
                <a:cs typeface="Times New Roman" panose="02020603050405020304" pitchFamily="18" charset="0"/>
              </a:rPr>
              <a:t>颗粒物辐射特性计算在</a:t>
            </a:r>
            <a:r>
              <a:rPr lang="zh-CN" altLang="en-US" dirty="0" smtClean="0">
                <a:solidFill>
                  <a:srgbClr val="FF0000"/>
                </a:solidFill>
                <a:latin typeface="Times New Roman" panose="02020603050405020304" pitchFamily="18" charset="0"/>
                <a:cs typeface="Times New Roman" panose="02020603050405020304" pitchFamily="18" charset="0"/>
              </a:rPr>
              <a:t>颗粒实时光学监测</a:t>
            </a:r>
            <a:r>
              <a:rPr lang="zh-CN" altLang="en-US" dirty="0">
                <a:solidFill>
                  <a:srgbClr val="FF0000"/>
                </a:solidFill>
                <a:latin typeface="Times New Roman" panose="02020603050405020304" pitchFamily="18" charset="0"/>
                <a:cs typeface="Times New Roman" panose="02020603050405020304" pitchFamily="18" charset="0"/>
              </a:rPr>
              <a:t>中扮演着必不可少的角色</a:t>
            </a:r>
          </a:p>
          <a:p>
            <a:pPr lvl="1">
              <a:buSzPct val="100000"/>
            </a:pPr>
            <a:endParaRPr lang="zh-CN" altLang="en-US" dirty="0">
              <a:latin typeface="Times New Roman" panose="02020603050405020304" pitchFamily="18" charset="0"/>
              <a:cs typeface="Times New Roman" panose="02020603050405020304" pitchFamily="18" charset="0"/>
            </a:endParaRPr>
          </a:p>
          <a:p>
            <a:pPr lvl="1">
              <a:buSzPct val="100000"/>
            </a:pPr>
            <a:endParaRPr lang="zh-CN" altLang="en-US" dirty="0">
              <a:latin typeface="Times New Roman" panose="02020603050405020304" pitchFamily="18" charset="0"/>
              <a:cs typeface="Times New Roman" panose="02020603050405020304" pitchFamily="18" charset="0"/>
            </a:endParaRPr>
          </a:p>
          <a:p>
            <a:pPr lvl="1">
              <a:buSzPct val="100000"/>
            </a:pPr>
            <a:endParaRPr lang="en-US" altLang="zh-CN" dirty="0">
              <a:latin typeface="Times New Roman" panose="02020603050405020304" pitchFamily="18" charset="0"/>
              <a:cs typeface="Times New Roman" panose="02020603050405020304" pitchFamily="18" charset="0"/>
            </a:endParaRPr>
          </a:p>
          <a:p>
            <a:pPr lvl="1"/>
            <a:endParaRPr lang="en-US" altLang="zh-CN"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064896" cy="582597"/>
          </a:xfrm>
        </p:spPr>
        <p:txBody>
          <a:bodyPr/>
          <a:lstStyle/>
          <a:p>
            <a:r>
              <a:rPr lang="zh-CN" altLang="en-US" dirty="0">
                <a:latin typeface="Times New Roman" panose="02020603050405020304" pitchFamily="18" charset="0"/>
                <a:cs typeface="Times New Roman" panose="02020603050405020304" pitchFamily="18" charset="0"/>
              </a:rPr>
              <a:t>林火颗粒</a:t>
            </a:r>
            <a:r>
              <a:rPr lang="zh-CN" altLang="en-US" dirty="0" smtClean="0">
                <a:latin typeface="Times New Roman" panose="02020603050405020304" pitchFamily="18" charset="0"/>
                <a:cs typeface="Times New Roman" panose="02020603050405020304" pitchFamily="18" charset="0"/>
              </a:rPr>
              <a:t>辐射对遥感监控十分重要</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54558017"/>
      </p:ext>
    </p:extLst>
  </p:cSld>
  <p:clrMapOvr>
    <a:masterClrMapping/>
  </p:clrMapOvr>
  <mc:AlternateContent xmlns:mc="http://schemas.openxmlformats.org/markup-compatibility/2006" xmlns:p14="http://schemas.microsoft.com/office/powerpoint/2010/main">
    <mc:Choice Requires="p14">
      <p:transition spd="slow" p14:dur="2000" advTm="3984"/>
    </mc:Choice>
    <mc:Fallback xmlns="">
      <p:transition spd="slow" advTm="3984"/>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模型</a:t>
            </a: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755576" y="188640"/>
            <a:ext cx="8720960" cy="582597"/>
          </a:xfrm>
        </p:spPr>
        <p:txBody>
          <a:bodyPr/>
          <a:lstStyle/>
          <a:p>
            <a:r>
              <a:rPr lang="zh-CN" altLang="en-US" dirty="0">
                <a:latin typeface="Times New Roman" panose="02020603050405020304" pitchFamily="18" charset="0"/>
                <a:cs typeface="Times New Roman" panose="02020603050405020304" pitchFamily="18" charset="0"/>
              </a:rPr>
              <a:t>黑碳颗粒形貌对有机碳吸收推断的影响</a:t>
            </a:r>
          </a:p>
        </p:txBody>
      </p:sp>
      <p:pic>
        <p:nvPicPr>
          <p:cNvPr id="5" name="图片 4"/>
          <p:cNvPicPr>
            <a:picLocks noChangeAspect="1"/>
          </p:cNvPicPr>
          <p:nvPr/>
        </p:nvPicPr>
        <p:blipFill>
          <a:blip r:embed="rId4"/>
          <a:stretch>
            <a:fillRect/>
          </a:stretch>
        </p:blipFill>
        <p:spPr>
          <a:xfrm>
            <a:off x="737320" y="2132856"/>
            <a:ext cx="7582442" cy="3888432"/>
          </a:xfrm>
          <a:prstGeom prst="rect">
            <a:avLst/>
          </a:prstGeom>
        </p:spPr>
      </p:pic>
    </p:spTree>
    <p:custDataLst>
      <p:tags r:id="rId1"/>
    </p:custDataLst>
    <p:extLst>
      <p:ext uri="{BB962C8B-B14F-4D97-AF65-F5344CB8AC3E}">
        <p14:creationId xmlns:p14="http://schemas.microsoft.com/office/powerpoint/2010/main" val="2542124604"/>
      </p:ext>
    </p:extLst>
  </p:cSld>
  <p:clrMapOvr>
    <a:masterClrMapping/>
  </p:clrMapOvr>
  <mc:AlternateContent xmlns:mc="http://schemas.openxmlformats.org/markup-compatibility/2006" xmlns:p14="http://schemas.microsoft.com/office/powerpoint/2010/main">
    <mc:Choice Requires="p14">
      <p:transition spd="slow" p14:dur="2000" advTm="7858"/>
    </mc:Choice>
    <mc:Fallback xmlns="">
      <p:transition spd="slow" advTm="7858"/>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a:latin typeface="Times New Roman" panose="02020603050405020304" pitchFamily="18" charset="0"/>
                <a:cs typeface="Times New Roman" panose="02020603050405020304" pitchFamily="18" charset="0"/>
              </a:rPr>
              <a:t>黑碳形貌对有机碳吸收</a:t>
            </a:r>
            <a:r>
              <a:rPr lang="zh-CN" altLang="en-US" dirty="0" smtClean="0">
                <a:latin typeface="Times New Roman" panose="02020603050405020304" pitchFamily="18" charset="0"/>
                <a:cs typeface="Times New Roman" panose="02020603050405020304" pitchFamily="18" charset="0"/>
              </a:rPr>
              <a:t>推断的影响</a:t>
            </a: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755576" y="188640"/>
            <a:ext cx="8720960" cy="582597"/>
          </a:xfrm>
        </p:spPr>
        <p:txBody>
          <a:bodyPr/>
          <a:lstStyle/>
          <a:p>
            <a:r>
              <a:rPr lang="zh-CN" altLang="en-US" dirty="0">
                <a:latin typeface="Times New Roman" panose="02020603050405020304" pitchFamily="18" charset="0"/>
                <a:cs typeface="Times New Roman" panose="02020603050405020304" pitchFamily="18" charset="0"/>
              </a:rPr>
              <a:t>黑碳颗粒形貌对有机碳吸收推断的影响</a:t>
            </a:r>
          </a:p>
        </p:txBody>
      </p:sp>
      <p:pic>
        <p:nvPicPr>
          <p:cNvPr id="4" name="图片 3"/>
          <p:cNvPicPr>
            <a:picLocks noChangeAspect="1"/>
          </p:cNvPicPr>
          <p:nvPr/>
        </p:nvPicPr>
        <p:blipFill>
          <a:blip r:embed="rId4"/>
          <a:stretch>
            <a:fillRect/>
          </a:stretch>
        </p:blipFill>
        <p:spPr>
          <a:xfrm>
            <a:off x="899592" y="1916832"/>
            <a:ext cx="7681988" cy="4104456"/>
          </a:xfrm>
          <a:prstGeom prst="rect">
            <a:avLst/>
          </a:prstGeom>
        </p:spPr>
      </p:pic>
    </p:spTree>
    <p:custDataLst>
      <p:tags r:id="rId1"/>
    </p:custDataLst>
    <p:extLst>
      <p:ext uri="{BB962C8B-B14F-4D97-AF65-F5344CB8AC3E}">
        <p14:creationId xmlns:p14="http://schemas.microsoft.com/office/powerpoint/2010/main" val="884238105"/>
      </p:ext>
    </p:extLst>
  </p:cSld>
  <p:clrMapOvr>
    <a:masterClrMapping/>
  </p:clrMapOvr>
  <mc:AlternateContent xmlns:mc="http://schemas.openxmlformats.org/markup-compatibility/2006" xmlns:p14="http://schemas.microsoft.com/office/powerpoint/2010/main">
    <mc:Choice Requires="p14">
      <p:transition spd="slow" p14:dur="2000" advTm="7908"/>
    </mc:Choice>
    <mc:Fallback xmlns="">
      <p:transition spd="slow" advTm="7908"/>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a:latin typeface="Times New Roman" panose="02020603050405020304" pitchFamily="18" charset="0"/>
                <a:cs typeface="Times New Roman" panose="02020603050405020304" pitchFamily="18" charset="0"/>
              </a:rPr>
              <a:t>黑碳形貌对有机碳吸收</a:t>
            </a:r>
            <a:r>
              <a:rPr lang="zh-CN" altLang="en-US" dirty="0" smtClean="0">
                <a:latin typeface="Times New Roman" panose="02020603050405020304" pitchFamily="18" charset="0"/>
                <a:cs typeface="Times New Roman" panose="02020603050405020304" pitchFamily="18" charset="0"/>
              </a:rPr>
              <a:t>推断的影响</a:t>
            </a: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755576" y="188640"/>
            <a:ext cx="8720960" cy="582597"/>
          </a:xfrm>
        </p:spPr>
        <p:txBody>
          <a:bodyPr/>
          <a:lstStyle/>
          <a:p>
            <a:r>
              <a:rPr lang="zh-CN" altLang="en-US" dirty="0">
                <a:latin typeface="Times New Roman" panose="02020603050405020304" pitchFamily="18" charset="0"/>
                <a:cs typeface="Times New Roman" panose="02020603050405020304" pitchFamily="18" charset="0"/>
              </a:rPr>
              <a:t>黑碳颗粒形貌对有机碳吸收推断的影响</a:t>
            </a:r>
          </a:p>
        </p:txBody>
      </p:sp>
      <p:pic>
        <p:nvPicPr>
          <p:cNvPr id="5" name="图片 4"/>
          <p:cNvPicPr>
            <a:picLocks noChangeAspect="1"/>
          </p:cNvPicPr>
          <p:nvPr/>
        </p:nvPicPr>
        <p:blipFill>
          <a:blip r:embed="rId4"/>
          <a:stretch>
            <a:fillRect/>
          </a:stretch>
        </p:blipFill>
        <p:spPr>
          <a:xfrm>
            <a:off x="539552" y="1916832"/>
            <a:ext cx="6896370" cy="3672408"/>
          </a:xfrm>
          <a:prstGeom prst="rect">
            <a:avLst/>
          </a:prstGeom>
        </p:spPr>
      </p:pic>
    </p:spTree>
    <p:custDataLst>
      <p:tags r:id="rId1"/>
    </p:custDataLst>
    <p:extLst>
      <p:ext uri="{BB962C8B-B14F-4D97-AF65-F5344CB8AC3E}">
        <p14:creationId xmlns:p14="http://schemas.microsoft.com/office/powerpoint/2010/main" val="3101898712"/>
      </p:ext>
    </p:extLst>
  </p:cSld>
  <p:clrMapOvr>
    <a:masterClrMapping/>
  </p:clrMapOvr>
  <mc:AlternateContent xmlns:mc="http://schemas.openxmlformats.org/markup-compatibility/2006" xmlns:p14="http://schemas.microsoft.com/office/powerpoint/2010/main">
    <mc:Choice Requires="p14">
      <p:transition spd="slow" p14:dur="2000" advTm="1230"/>
    </mc:Choice>
    <mc:Fallback xmlns="">
      <p:transition spd="slow" advTm="123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a:latin typeface="Times New Roman" panose="02020603050405020304" pitchFamily="18" charset="0"/>
                <a:cs typeface="Times New Roman" panose="02020603050405020304" pitchFamily="18" charset="0"/>
              </a:rPr>
              <a:t>黑碳形貌对有机碳吸收</a:t>
            </a:r>
            <a:r>
              <a:rPr lang="zh-CN" altLang="en-US" dirty="0" smtClean="0">
                <a:latin typeface="Times New Roman" panose="02020603050405020304" pitchFamily="18" charset="0"/>
                <a:cs typeface="Times New Roman" panose="02020603050405020304" pitchFamily="18" charset="0"/>
              </a:rPr>
              <a:t>推断的影响</a:t>
            </a: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755576" y="188640"/>
            <a:ext cx="8720960" cy="582597"/>
          </a:xfrm>
        </p:spPr>
        <p:txBody>
          <a:bodyPr/>
          <a:lstStyle/>
          <a:p>
            <a:r>
              <a:rPr lang="zh-CN" altLang="en-US" dirty="0">
                <a:latin typeface="Times New Roman" panose="02020603050405020304" pitchFamily="18" charset="0"/>
                <a:cs typeface="Times New Roman" panose="02020603050405020304" pitchFamily="18" charset="0"/>
              </a:rPr>
              <a:t>黑碳颗粒形貌对有机碳吸收推断的影响</a:t>
            </a:r>
          </a:p>
        </p:txBody>
      </p:sp>
      <p:pic>
        <p:nvPicPr>
          <p:cNvPr id="4" name="图片 3"/>
          <p:cNvPicPr>
            <a:picLocks noChangeAspect="1"/>
          </p:cNvPicPr>
          <p:nvPr/>
        </p:nvPicPr>
        <p:blipFill>
          <a:blip r:embed="rId4"/>
          <a:stretch>
            <a:fillRect/>
          </a:stretch>
        </p:blipFill>
        <p:spPr>
          <a:xfrm>
            <a:off x="203149" y="4059003"/>
            <a:ext cx="5650377" cy="2592288"/>
          </a:xfrm>
          <a:prstGeom prst="rect">
            <a:avLst/>
          </a:prstGeom>
        </p:spPr>
      </p:pic>
      <p:sp>
        <p:nvSpPr>
          <p:cNvPr id="6" name="文本框 5"/>
          <p:cNvSpPr txBox="1"/>
          <p:nvPr/>
        </p:nvSpPr>
        <p:spPr>
          <a:xfrm>
            <a:off x="2627784" y="6128071"/>
            <a:ext cx="2592288" cy="523220"/>
          </a:xfrm>
          <a:prstGeom prst="rect">
            <a:avLst/>
          </a:prstGeom>
          <a:solidFill>
            <a:schemeClr val="bg1"/>
          </a:solidFill>
        </p:spPr>
        <p:txBody>
          <a:bodyPr wrap="square" rtlCol="0">
            <a:spAutoFit/>
          </a:bodyPr>
          <a:lstStyle/>
          <a:p>
            <a:r>
              <a:rPr lang="zh-CN" altLang="en-US" sz="2800" dirty="0" smtClean="0">
                <a:latin typeface="Times New Roman" panose="02020603050405020304" pitchFamily="18" charset="0"/>
                <a:ea typeface="+mj-ea"/>
              </a:rPr>
              <a:t>外部混合</a:t>
            </a:r>
            <a:endParaRPr lang="en-US" sz="2800" dirty="0" smtClean="0">
              <a:latin typeface="Times New Roman" panose="02020603050405020304" pitchFamily="18" charset="0"/>
              <a:ea typeface="+mj-ea"/>
            </a:endParaRPr>
          </a:p>
        </p:txBody>
      </p:sp>
      <p:pic>
        <p:nvPicPr>
          <p:cNvPr id="7" name="图片 6"/>
          <p:cNvPicPr>
            <a:picLocks noChangeAspect="1"/>
          </p:cNvPicPr>
          <p:nvPr/>
        </p:nvPicPr>
        <p:blipFill>
          <a:blip r:embed="rId5"/>
          <a:stretch>
            <a:fillRect/>
          </a:stretch>
        </p:blipFill>
        <p:spPr>
          <a:xfrm>
            <a:off x="4913529" y="1793025"/>
            <a:ext cx="4229791" cy="3178060"/>
          </a:xfrm>
          <a:prstGeom prst="rect">
            <a:avLst/>
          </a:prstGeom>
        </p:spPr>
      </p:pic>
      <p:sp>
        <p:nvSpPr>
          <p:cNvPr id="8" name="文本框 7"/>
          <p:cNvSpPr txBox="1"/>
          <p:nvPr/>
        </p:nvSpPr>
        <p:spPr>
          <a:xfrm>
            <a:off x="6444208" y="1341529"/>
            <a:ext cx="2592288" cy="523220"/>
          </a:xfrm>
          <a:prstGeom prst="rect">
            <a:avLst/>
          </a:prstGeom>
          <a:solidFill>
            <a:schemeClr val="bg1"/>
          </a:solidFill>
        </p:spPr>
        <p:txBody>
          <a:bodyPr wrap="square" rtlCol="0">
            <a:spAutoFit/>
          </a:bodyPr>
          <a:lstStyle/>
          <a:p>
            <a:r>
              <a:rPr lang="zh-CN" altLang="en-US" sz="2800" dirty="0">
                <a:latin typeface="Times New Roman" panose="02020603050405020304" pitchFamily="18" charset="0"/>
                <a:ea typeface="+mj-ea"/>
              </a:rPr>
              <a:t>内</a:t>
            </a:r>
            <a:r>
              <a:rPr lang="zh-CN" altLang="en-US" sz="2800" dirty="0" smtClean="0">
                <a:latin typeface="Times New Roman" panose="02020603050405020304" pitchFamily="18" charset="0"/>
                <a:ea typeface="+mj-ea"/>
              </a:rPr>
              <a:t>部混合</a:t>
            </a:r>
            <a:endParaRPr lang="en-US" sz="2800" dirty="0" smtClean="0">
              <a:latin typeface="Times New Roman" panose="02020603050405020304" pitchFamily="18" charset="0"/>
              <a:ea typeface="+mj-ea"/>
            </a:endParaRPr>
          </a:p>
        </p:txBody>
      </p:sp>
      <p:sp>
        <p:nvSpPr>
          <p:cNvPr id="9" name="文本框 8"/>
          <p:cNvSpPr txBox="1"/>
          <p:nvPr/>
        </p:nvSpPr>
        <p:spPr>
          <a:xfrm>
            <a:off x="500878" y="2449676"/>
            <a:ext cx="4335631" cy="1200329"/>
          </a:xfrm>
          <a:prstGeom prst="rect">
            <a:avLst/>
          </a:prstGeom>
          <a:solidFill>
            <a:schemeClr val="bg1"/>
          </a:solidFill>
        </p:spPr>
        <p:txBody>
          <a:bodyPr wrap="square" rtlCol="0">
            <a:spAutoFit/>
          </a:bodyPr>
          <a:lstStyle/>
          <a:p>
            <a:pPr marL="457200" indent="-457200">
              <a:buFont typeface="Wingdings" panose="05000000000000000000" pitchFamily="2" charset="2"/>
              <a:buChar char="q"/>
            </a:pPr>
            <a:r>
              <a:rPr lang="en-US" sz="2400" dirty="0" smtClean="0">
                <a:latin typeface="Times New Roman" panose="02020603050405020304" pitchFamily="18" charset="0"/>
                <a:ea typeface="+mj-ea"/>
              </a:rPr>
              <a:t>M</a:t>
            </a:r>
            <a:r>
              <a:rPr lang="en-US" altLang="zh-CN" sz="2400" dirty="0" smtClean="0">
                <a:latin typeface="Times New Roman" panose="02020603050405020304" pitchFamily="18" charset="0"/>
                <a:ea typeface="+mj-ea"/>
              </a:rPr>
              <a:t>ie AAE</a:t>
            </a:r>
            <a:r>
              <a:rPr lang="zh-CN" altLang="en-US" sz="2400" dirty="0" smtClean="0">
                <a:latin typeface="Times New Roman" panose="02020603050405020304" pitchFamily="18" charset="0"/>
                <a:ea typeface="+mj-ea"/>
              </a:rPr>
              <a:t>方法高估了粒径的影响</a:t>
            </a:r>
            <a:endParaRPr lang="en-US" altLang="zh-CN" sz="2400" dirty="0" smtClean="0">
              <a:latin typeface="Times New Roman" panose="02020603050405020304" pitchFamily="18" charset="0"/>
              <a:ea typeface="+mj-ea"/>
            </a:endParaRPr>
          </a:p>
          <a:p>
            <a:pPr marL="457200" indent="-457200">
              <a:buFont typeface="Wingdings" panose="05000000000000000000" pitchFamily="2" charset="2"/>
              <a:buChar char="q"/>
            </a:pPr>
            <a:r>
              <a:rPr lang="zh-CN" altLang="en-US" sz="2400" dirty="0" smtClean="0">
                <a:latin typeface="Times New Roman" panose="02020603050405020304" pitchFamily="18" charset="0"/>
                <a:ea typeface="+mj-ea"/>
              </a:rPr>
              <a:t>实际</a:t>
            </a:r>
            <a:r>
              <a:rPr lang="en-US" altLang="zh-CN" sz="2400" dirty="0" smtClean="0">
                <a:latin typeface="Times New Roman" panose="02020603050405020304" pitchFamily="18" charset="0"/>
                <a:ea typeface="+mj-ea"/>
              </a:rPr>
              <a:t>AAE</a:t>
            </a:r>
            <a:r>
              <a:rPr lang="zh-CN" altLang="en-US" sz="2400" dirty="0" smtClean="0">
                <a:latin typeface="Times New Roman" panose="02020603050405020304" pitchFamily="18" charset="0"/>
                <a:ea typeface="+mj-ea"/>
              </a:rPr>
              <a:t>偏离于</a:t>
            </a:r>
            <a:r>
              <a:rPr lang="en-US" altLang="zh-CN" sz="2400" dirty="0" smtClean="0">
                <a:latin typeface="Times New Roman" panose="02020603050405020304" pitchFamily="18" charset="0"/>
                <a:ea typeface="+mj-ea"/>
              </a:rPr>
              <a:t>1</a:t>
            </a:r>
            <a:endParaRPr lang="en-US" sz="2400" dirty="0" smtClean="0">
              <a:latin typeface="Times New Roman" panose="02020603050405020304" pitchFamily="18" charset="0"/>
              <a:ea typeface="+mj-ea"/>
            </a:endParaRPr>
          </a:p>
        </p:txBody>
      </p:sp>
    </p:spTree>
    <p:custDataLst>
      <p:tags r:id="rId1"/>
    </p:custDataLst>
    <p:extLst>
      <p:ext uri="{BB962C8B-B14F-4D97-AF65-F5344CB8AC3E}">
        <p14:creationId xmlns:p14="http://schemas.microsoft.com/office/powerpoint/2010/main" val="3003848847"/>
      </p:ext>
    </p:extLst>
  </p:cSld>
  <p:clrMapOvr>
    <a:masterClrMapping/>
  </p:clrMapOvr>
  <mc:AlternateContent xmlns:mc="http://schemas.openxmlformats.org/markup-compatibility/2006" xmlns:p14="http://schemas.microsoft.com/office/powerpoint/2010/main">
    <mc:Choice Requires="p14">
      <p:transition spd="slow" p14:dur="2000" advTm="11266"/>
    </mc:Choice>
    <mc:Fallback xmlns="">
      <p:transition spd="slow" advTm="11266"/>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34320" y="2586719"/>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67544" y="213933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0" y="1336325"/>
            <a:ext cx="33478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smtClean="0">
                <a:ea typeface="黑体" panose="02010609060101010101" pitchFamily="49" charset="-122"/>
              </a:rPr>
              <a:t>研究工作进展</a:t>
            </a:r>
            <a:endParaRPr lang="zh-CN" altLang="en-US" sz="4000" baseline="0" dirty="0">
              <a:ea typeface="黑体" panose="02010609060101010101" pitchFamily="49" charset="-122"/>
            </a:endParaRPr>
          </a:p>
        </p:txBody>
      </p:sp>
      <p:sp>
        <p:nvSpPr>
          <p:cNvPr id="21" name="AutoShape 4"/>
          <p:cNvSpPr>
            <a:spLocks noChangeArrowheads="1"/>
          </p:cNvSpPr>
          <p:nvPr/>
        </p:nvSpPr>
        <p:spPr bwMode="auto">
          <a:xfrm>
            <a:off x="-103753" y="2301312"/>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sp>
        <p:nvSpPr>
          <p:cNvPr id="2" name="文本框 1"/>
          <p:cNvSpPr txBox="1"/>
          <p:nvPr/>
        </p:nvSpPr>
        <p:spPr>
          <a:xfrm>
            <a:off x="648680" y="2695552"/>
            <a:ext cx="8043292"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林火排放混合黑碳烟颗粒形貌重构及</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分析</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具有不同覆盖结构的林火排放黑碳烟颗粒非球</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辐射模型</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a:t>
            </a: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碳颗粒</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形貌对有机碳吸收推断的影响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 </a:t>
            </a:r>
            <a:r>
              <a:rPr lang="zh-CN" altLang="en-US" sz="2400" dirty="0">
                <a:solidFill>
                  <a:srgbClr val="0000FF"/>
                </a:solidFill>
                <a:latin typeface="Times New Roman" panose="02020603050405020304" pitchFamily="18" charset="0"/>
                <a:ea typeface="+mj-ea"/>
                <a:cs typeface="Times New Roman" panose="02020603050405020304" pitchFamily="18" charset="0"/>
              </a:rPr>
              <a:t>棕碳覆盖层对黑碳吸收强化的</a:t>
            </a:r>
            <a:r>
              <a:rPr lang="zh-CN" altLang="en-US" sz="2400" dirty="0" smtClean="0">
                <a:solidFill>
                  <a:srgbClr val="0000FF"/>
                </a:solidFill>
                <a:latin typeface="Times New Roman" panose="02020603050405020304" pitchFamily="18" charset="0"/>
                <a:ea typeface="+mj-ea"/>
                <a:cs typeface="Times New Roman" panose="02020603050405020304" pitchFamily="18" charset="0"/>
              </a:rPr>
              <a:t>影响</a:t>
            </a:r>
            <a:endParaRPr lang="en-US" altLang="zh-CN" sz="2400" dirty="0" smtClean="0">
              <a:solidFill>
                <a:srgbClr val="0000FF"/>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基于机器学习的黑碳辐射特性参数化</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黑碳非球模型与大气模式耦合</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p:txBody>
      </p:sp>
      <p:pic>
        <p:nvPicPr>
          <p:cNvPr id="12"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970075"/>
      </p:ext>
    </p:extLst>
  </p:cSld>
  <p:clrMapOvr>
    <a:masterClrMapping/>
  </p:clrMapOvr>
  <mc:AlternateContent xmlns:mc="http://schemas.openxmlformats.org/markup-compatibility/2006" xmlns:p14="http://schemas.microsoft.com/office/powerpoint/2010/main">
    <mc:Choice Requires="p14">
      <p:transition spd="slow" p14:dur="2000" advTm="70865"/>
    </mc:Choice>
    <mc:Fallback xmlns="">
      <p:transition spd="slow" advTm="70865"/>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棕碳覆盖层吸收计算方法</a:t>
            </a: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755576" y="188640"/>
            <a:ext cx="8720960" cy="582597"/>
          </a:xfrm>
        </p:spPr>
        <p:txBody>
          <a:bodyPr/>
          <a:lstStyle/>
          <a:p>
            <a:r>
              <a:rPr lang="zh-CN" altLang="en-US" dirty="0">
                <a:latin typeface="Times New Roman" panose="02020603050405020304" pitchFamily="18" charset="0"/>
                <a:cs typeface="Times New Roman" panose="02020603050405020304" pitchFamily="18" charset="0"/>
              </a:rPr>
              <a:t>棕碳覆盖层对黑碳吸收强化的影响</a:t>
            </a:r>
          </a:p>
        </p:txBody>
      </p:sp>
      <p:pic>
        <p:nvPicPr>
          <p:cNvPr id="10" name="图片 9"/>
          <p:cNvPicPr>
            <a:picLocks noChangeAspect="1"/>
          </p:cNvPicPr>
          <p:nvPr/>
        </p:nvPicPr>
        <p:blipFill>
          <a:blip r:embed="rId4"/>
          <a:stretch>
            <a:fillRect/>
          </a:stretch>
        </p:blipFill>
        <p:spPr>
          <a:xfrm>
            <a:off x="1115616" y="1956007"/>
            <a:ext cx="3585545" cy="2421065"/>
          </a:xfrm>
          <a:prstGeom prst="rect">
            <a:avLst/>
          </a:prstGeom>
        </p:spPr>
      </p:pic>
      <p:pic>
        <p:nvPicPr>
          <p:cNvPr id="11" name="图片 10"/>
          <p:cNvPicPr>
            <a:picLocks noChangeAspect="1"/>
          </p:cNvPicPr>
          <p:nvPr/>
        </p:nvPicPr>
        <p:blipFill>
          <a:blip r:embed="rId5"/>
          <a:stretch>
            <a:fillRect/>
          </a:stretch>
        </p:blipFill>
        <p:spPr>
          <a:xfrm>
            <a:off x="5116056" y="1878391"/>
            <a:ext cx="3729347" cy="2003424"/>
          </a:xfrm>
          <a:prstGeom prst="rect">
            <a:avLst/>
          </a:prstGeom>
        </p:spPr>
      </p:pic>
      <p:pic>
        <p:nvPicPr>
          <p:cNvPr id="5" name="图片 4"/>
          <p:cNvPicPr>
            <a:picLocks noChangeAspect="1"/>
          </p:cNvPicPr>
          <p:nvPr/>
        </p:nvPicPr>
        <p:blipFill>
          <a:blip r:embed="rId6"/>
          <a:stretch>
            <a:fillRect/>
          </a:stretch>
        </p:blipFill>
        <p:spPr>
          <a:xfrm>
            <a:off x="1233329" y="5070991"/>
            <a:ext cx="6935664" cy="760432"/>
          </a:xfrm>
          <a:prstGeom prst="rect">
            <a:avLst/>
          </a:prstGeom>
        </p:spPr>
      </p:pic>
    </p:spTree>
    <p:custDataLst>
      <p:tags r:id="rId1"/>
    </p:custDataLst>
    <p:extLst>
      <p:ext uri="{BB962C8B-B14F-4D97-AF65-F5344CB8AC3E}">
        <p14:creationId xmlns:p14="http://schemas.microsoft.com/office/powerpoint/2010/main" val="881072362"/>
      </p:ext>
    </p:extLst>
  </p:cSld>
  <p:clrMapOvr>
    <a:masterClrMapping/>
  </p:clrMapOvr>
  <mc:AlternateContent xmlns:mc="http://schemas.openxmlformats.org/markup-compatibility/2006" xmlns:p14="http://schemas.microsoft.com/office/powerpoint/2010/main">
    <mc:Choice Requires="p14">
      <p:transition spd="slow" p14:dur="2000" advTm="15273"/>
    </mc:Choice>
    <mc:Fallback xmlns="">
      <p:transition spd="slow" advTm="15273"/>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96752"/>
            <a:ext cx="8414473" cy="4824535"/>
          </a:xfrm>
        </p:spPr>
        <p:txBody>
          <a:bodyPr/>
          <a:lstStyle/>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755576" y="188640"/>
            <a:ext cx="8720960" cy="582597"/>
          </a:xfrm>
        </p:spPr>
        <p:txBody>
          <a:bodyPr/>
          <a:lstStyle/>
          <a:p>
            <a:r>
              <a:rPr lang="zh-CN" altLang="en-US" dirty="0">
                <a:latin typeface="Times New Roman" panose="02020603050405020304" pitchFamily="18" charset="0"/>
                <a:cs typeface="Times New Roman" panose="02020603050405020304" pitchFamily="18" charset="0"/>
              </a:rPr>
              <a:t>棕碳覆盖层对黑碳吸收强化的影响</a:t>
            </a:r>
          </a:p>
        </p:txBody>
      </p:sp>
      <p:sp>
        <p:nvSpPr>
          <p:cNvPr id="4" name="矩形 3"/>
          <p:cNvSpPr/>
          <p:nvPr/>
        </p:nvSpPr>
        <p:spPr>
          <a:xfrm>
            <a:off x="357188" y="1412776"/>
            <a:ext cx="8786812" cy="5201424"/>
          </a:xfrm>
          <a:prstGeom prst="rect">
            <a:avLst/>
          </a:prstGeom>
        </p:spPr>
        <p:txBody>
          <a:bodyPr wrap="square">
            <a:spAutoFit/>
          </a:bodyPr>
          <a:lstStyle/>
          <a:p>
            <a:pPr marL="342900" indent="-342900">
              <a:buFont typeface="Wingdings" panose="05000000000000000000" pitchFamily="2" charset="2"/>
              <a:buChar char="q"/>
            </a:pPr>
            <a:r>
              <a:rPr lang="zh-CN" altLang="en-US" sz="2800" dirty="0">
                <a:solidFill>
                  <a:srgbClr val="000000"/>
                </a:solidFill>
                <a:latin typeface="+mn-ea"/>
                <a:ea typeface="+mn-ea"/>
              </a:rPr>
              <a:t>定义了一个新参数 </a:t>
            </a:r>
            <a:r>
              <a:rPr lang="en-US" altLang="zh-CN" sz="2800" dirty="0">
                <a:solidFill>
                  <a:srgbClr val="000000"/>
                </a:solidFill>
                <a:latin typeface="+mn-ea"/>
                <a:ea typeface="+mn-ea"/>
              </a:rPr>
              <a:t>(</a:t>
            </a:r>
            <a:r>
              <a:rPr lang="en-US" altLang="zh-CN" sz="2800" i="1" dirty="0" err="1">
                <a:solidFill>
                  <a:srgbClr val="000000"/>
                </a:solidFill>
                <a:latin typeface="+mn-ea"/>
                <a:ea typeface="+mn-ea"/>
              </a:rPr>
              <a:t>E</a:t>
            </a:r>
            <a:r>
              <a:rPr lang="en-US" altLang="zh-CN" sz="2800" i="1" baseline="-25000" dirty="0" err="1">
                <a:solidFill>
                  <a:srgbClr val="000000"/>
                </a:solidFill>
                <a:latin typeface="+mn-ea"/>
                <a:ea typeface="+mn-ea"/>
              </a:rPr>
              <a:t>abs</a:t>
            </a:r>
            <a:r>
              <a:rPr lang="en-US" altLang="zh-CN" sz="2800" baseline="-25000" dirty="0" err="1">
                <a:solidFill>
                  <a:srgbClr val="000000"/>
                </a:solidFill>
                <a:latin typeface="+mn-ea"/>
                <a:ea typeface="+mn-ea"/>
              </a:rPr>
              <a:t>_</a:t>
            </a:r>
            <a:r>
              <a:rPr lang="en-US" altLang="zh-CN" sz="2800" i="1" baseline="-25000" dirty="0" err="1">
                <a:solidFill>
                  <a:srgbClr val="000000"/>
                </a:solidFill>
                <a:latin typeface="+mn-ea"/>
                <a:ea typeface="+mn-ea"/>
              </a:rPr>
              <a:t>internal</a:t>
            </a:r>
            <a:r>
              <a:rPr lang="en-US" altLang="zh-CN" sz="2800" dirty="0" smtClean="0">
                <a:solidFill>
                  <a:srgbClr val="000000"/>
                </a:solidFill>
                <a:latin typeface="+mn-ea"/>
                <a:ea typeface="+mn-ea"/>
              </a:rPr>
              <a:t>)</a:t>
            </a:r>
          </a:p>
          <a:p>
            <a:pPr marL="342900" indent="-342900">
              <a:buFont typeface="Wingdings" panose="05000000000000000000" pitchFamily="2" charset="2"/>
              <a:buChar char="q"/>
            </a:pPr>
            <a:endParaRPr lang="en-US" altLang="zh-CN" sz="2800" dirty="0">
              <a:solidFill>
                <a:srgbClr val="000000"/>
              </a:solidFill>
              <a:latin typeface="+mn-ea"/>
              <a:ea typeface="+mn-ea"/>
            </a:endParaRPr>
          </a:p>
          <a:p>
            <a:pPr marL="342900" indent="-342900">
              <a:buFont typeface="Wingdings" panose="05000000000000000000" pitchFamily="2" charset="2"/>
              <a:buChar char="q"/>
            </a:pPr>
            <a:r>
              <a:rPr lang="zh-CN" altLang="en-US" sz="2800" dirty="0" smtClean="0">
                <a:solidFill>
                  <a:srgbClr val="000000"/>
                </a:solidFill>
                <a:latin typeface="+mn-ea"/>
                <a:ea typeface="+mn-ea"/>
              </a:rPr>
              <a:t>其</a:t>
            </a:r>
            <a:r>
              <a:rPr lang="zh-CN" altLang="en-US" sz="2800" dirty="0">
                <a:solidFill>
                  <a:srgbClr val="000000"/>
                </a:solidFill>
                <a:latin typeface="+mn-ea"/>
                <a:ea typeface="+mn-ea"/>
              </a:rPr>
              <a:t>代表覆盖棕碳的</a:t>
            </a:r>
            <a:r>
              <a:rPr lang="zh-CN" altLang="en-US" sz="2800" dirty="0">
                <a:solidFill>
                  <a:srgbClr val="FF0000"/>
                </a:solidFill>
                <a:latin typeface="+mn-ea"/>
                <a:ea typeface="+mn-ea"/>
              </a:rPr>
              <a:t>黑碳颗粒</a:t>
            </a:r>
            <a:r>
              <a:rPr lang="zh-CN" altLang="en-US" sz="2800" dirty="0" smtClean="0">
                <a:solidFill>
                  <a:srgbClr val="FF0000"/>
                </a:solidFill>
                <a:latin typeface="+mn-ea"/>
                <a:ea typeface="+mn-ea"/>
              </a:rPr>
              <a:t>总体吸收截面</a:t>
            </a:r>
            <a:r>
              <a:rPr lang="zh-CN" altLang="en-US" sz="2800" dirty="0">
                <a:solidFill>
                  <a:srgbClr val="000000"/>
                </a:solidFill>
                <a:latin typeface="+mn-ea"/>
                <a:ea typeface="+mn-ea"/>
              </a:rPr>
              <a:t>与</a:t>
            </a:r>
            <a:r>
              <a:rPr lang="zh-CN" altLang="en-US" sz="2800" dirty="0">
                <a:solidFill>
                  <a:srgbClr val="FF0000"/>
                </a:solidFill>
                <a:latin typeface="+mn-ea"/>
                <a:ea typeface="+mn-ea"/>
              </a:rPr>
              <a:t>棕碳</a:t>
            </a:r>
            <a:r>
              <a:rPr lang="zh-CN" altLang="en-US" sz="2800" dirty="0">
                <a:solidFill>
                  <a:srgbClr val="000000"/>
                </a:solidFill>
                <a:latin typeface="+mn-ea"/>
                <a:ea typeface="+mn-ea"/>
              </a:rPr>
              <a:t>覆盖层及</a:t>
            </a:r>
            <a:r>
              <a:rPr lang="zh-CN" altLang="en-US" sz="2800" dirty="0" smtClean="0">
                <a:solidFill>
                  <a:srgbClr val="000000"/>
                </a:solidFill>
                <a:latin typeface="+mn-ea"/>
                <a:ea typeface="+mn-ea"/>
              </a:rPr>
              <a:t>裸露</a:t>
            </a:r>
            <a:r>
              <a:rPr lang="zh-CN" altLang="en-US" sz="2800" dirty="0" smtClean="0">
                <a:solidFill>
                  <a:srgbClr val="FF0000"/>
                </a:solidFill>
                <a:latin typeface="+mn-ea"/>
                <a:ea typeface="+mn-ea"/>
              </a:rPr>
              <a:t>黑碳</a:t>
            </a:r>
            <a:r>
              <a:rPr lang="zh-CN" altLang="en-US" sz="2800" dirty="0" smtClean="0">
                <a:solidFill>
                  <a:srgbClr val="000000"/>
                </a:solidFill>
                <a:latin typeface="+mn-ea"/>
                <a:ea typeface="+mn-ea"/>
              </a:rPr>
              <a:t>吸收</a:t>
            </a:r>
            <a:r>
              <a:rPr lang="zh-CN" altLang="en-US" sz="2800" dirty="0" smtClean="0">
                <a:solidFill>
                  <a:srgbClr val="FF0000"/>
                </a:solidFill>
                <a:latin typeface="+mn-ea"/>
                <a:ea typeface="+mn-ea"/>
              </a:rPr>
              <a:t>之和</a:t>
            </a:r>
            <a:r>
              <a:rPr lang="zh-CN" altLang="en-US" sz="2800" dirty="0" smtClean="0">
                <a:solidFill>
                  <a:srgbClr val="000000"/>
                </a:solidFill>
                <a:latin typeface="+mn-ea"/>
                <a:ea typeface="+mn-ea"/>
              </a:rPr>
              <a:t>的比值：</a:t>
            </a:r>
            <a:r>
              <a:rPr lang="zh-CN" altLang="en-US" sz="2800" dirty="0" smtClean="0">
                <a:latin typeface="+mn-ea"/>
                <a:ea typeface="+mn-ea"/>
              </a:rPr>
              <a:t> </a:t>
            </a:r>
            <a:endParaRPr lang="en-US" altLang="zh-CN" sz="2800" dirty="0" smtClean="0">
              <a:latin typeface="+mn-ea"/>
              <a:ea typeface="+mn-ea"/>
            </a:endParaRPr>
          </a:p>
          <a:p>
            <a:pPr marL="342900" indent="-342900">
              <a:buFont typeface="Wingdings" panose="05000000000000000000" pitchFamily="2" charset="2"/>
              <a:buChar char="q"/>
            </a:pPr>
            <a:endParaRPr lang="en-US" altLang="zh-CN" sz="2800" dirty="0">
              <a:latin typeface="+mn-ea"/>
              <a:ea typeface="+mn-ea"/>
            </a:endParaRPr>
          </a:p>
          <a:p>
            <a:pPr marL="342900" indent="-342900">
              <a:buFont typeface="Wingdings" panose="05000000000000000000" pitchFamily="2" charset="2"/>
              <a:buChar char="q"/>
            </a:pPr>
            <a:endParaRPr lang="en-US" altLang="zh-CN" sz="2800" dirty="0" smtClean="0">
              <a:latin typeface="+mn-ea"/>
              <a:ea typeface="+mn-ea"/>
            </a:endParaRPr>
          </a:p>
          <a:p>
            <a:pPr marL="342900" indent="-342900">
              <a:buFont typeface="Wingdings" panose="05000000000000000000" pitchFamily="2" charset="2"/>
              <a:buChar char="q"/>
            </a:pPr>
            <a:endParaRPr lang="en-US" altLang="zh-CN" sz="2800" dirty="0">
              <a:latin typeface="+mn-ea"/>
              <a:ea typeface="+mn-ea"/>
            </a:endParaRPr>
          </a:p>
          <a:p>
            <a:pPr marL="342900" indent="-342900">
              <a:buFont typeface="Wingdings" panose="05000000000000000000" pitchFamily="2" charset="2"/>
              <a:buChar char="q"/>
            </a:pPr>
            <a:endParaRPr lang="en-US" altLang="zh-CN" sz="2800" dirty="0" smtClean="0">
              <a:latin typeface="+mn-ea"/>
              <a:ea typeface="+mn-ea"/>
            </a:endParaRPr>
          </a:p>
          <a:p>
            <a:pPr marL="342900" indent="-342900">
              <a:buFont typeface="Wingdings" panose="05000000000000000000" pitchFamily="2" charset="2"/>
              <a:buChar char="q"/>
            </a:pPr>
            <a:r>
              <a:rPr lang="zh-CN" altLang="en-US" sz="2800" dirty="0" smtClean="0">
                <a:latin typeface="+mn-ea"/>
                <a:ea typeface="+mn-ea"/>
              </a:rPr>
              <a:t>若黑碳混合</a:t>
            </a:r>
            <a:r>
              <a:rPr lang="zh-CN" altLang="en-US" sz="2800" dirty="0" smtClean="0">
                <a:solidFill>
                  <a:srgbClr val="FF0000"/>
                </a:solidFill>
                <a:latin typeface="+mn-ea"/>
                <a:ea typeface="+mn-ea"/>
              </a:rPr>
              <a:t>非吸收性成分</a:t>
            </a:r>
            <a:r>
              <a:rPr lang="zh-CN" altLang="en-US" sz="2800" dirty="0" smtClean="0">
                <a:latin typeface="+mn-ea"/>
                <a:ea typeface="+mn-ea"/>
              </a:rPr>
              <a:t>，由于透镜效应， </a:t>
            </a:r>
            <a:r>
              <a:rPr lang="en-US" altLang="zh-CN" sz="2800" dirty="0" err="1" smtClean="0">
                <a:latin typeface="+mn-ea"/>
                <a:ea typeface="+mn-ea"/>
              </a:rPr>
              <a:t>E</a:t>
            </a:r>
            <a:r>
              <a:rPr lang="en-US" altLang="zh-CN" sz="2800" baseline="-25000" dirty="0" err="1" smtClean="0">
                <a:latin typeface="+mn-ea"/>
                <a:ea typeface="+mn-ea"/>
              </a:rPr>
              <a:t>abs_internal</a:t>
            </a:r>
            <a:r>
              <a:rPr lang="zh-CN" altLang="en-US" sz="2800" dirty="0" smtClean="0">
                <a:latin typeface="+mn-ea"/>
                <a:ea typeface="+mn-ea"/>
              </a:rPr>
              <a:t>大于</a:t>
            </a:r>
            <a:r>
              <a:rPr lang="en-US" altLang="zh-CN" sz="2800" dirty="0" smtClean="0">
                <a:latin typeface="+mn-ea"/>
                <a:ea typeface="+mn-ea"/>
              </a:rPr>
              <a:t>1</a:t>
            </a:r>
            <a:r>
              <a:rPr lang="zh-CN" altLang="en-US" sz="2800" dirty="0" smtClean="0">
                <a:latin typeface="+mn-ea"/>
                <a:ea typeface="+mn-ea"/>
              </a:rPr>
              <a:t>，代表内部混合吸收大于内部混合吸收</a:t>
            </a:r>
            <a:r>
              <a:rPr lang="zh-CN" altLang="en-US" sz="2400" dirty="0">
                <a:latin typeface="+mn-ea"/>
                <a:ea typeface="+mn-ea"/>
              </a:rPr>
              <a:t/>
            </a:r>
            <a:br>
              <a:rPr lang="zh-CN" altLang="en-US" sz="2400" dirty="0">
                <a:latin typeface="+mn-ea"/>
                <a:ea typeface="+mn-ea"/>
              </a:rPr>
            </a:br>
            <a:endParaRPr lang="en-US" sz="2400" dirty="0">
              <a:latin typeface="+mn-ea"/>
              <a:ea typeface="+mn-ea"/>
            </a:endParaRPr>
          </a:p>
        </p:txBody>
      </p:sp>
      <p:pic>
        <p:nvPicPr>
          <p:cNvPr id="6" name="图片 5"/>
          <p:cNvPicPr>
            <a:picLocks noChangeAspect="1"/>
          </p:cNvPicPr>
          <p:nvPr/>
        </p:nvPicPr>
        <p:blipFill>
          <a:blip r:embed="rId4"/>
          <a:stretch>
            <a:fillRect/>
          </a:stretch>
        </p:blipFill>
        <p:spPr>
          <a:xfrm>
            <a:off x="1115616" y="3425359"/>
            <a:ext cx="5976664" cy="1176258"/>
          </a:xfrm>
          <a:prstGeom prst="rect">
            <a:avLst/>
          </a:prstGeom>
        </p:spPr>
      </p:pic>
    </p:spTree>
    <p:custDataLst>
      <p:tags r:id="rId1"/>
    </p:custDataLst>
    <p:extLst>
      <p:ext uri="{BB962C8B-B14F-4D97-AF65-F5344CB8AC3E}">
        <p14:creationId xmlns:p14="http://schemas.microsoft.com/office/powerpoint/2010/main" val="1654225303"/>
      </p:ext>
    </p:extLst>
  </p:cSld>
  <p:clrMapOvr>
    <a:masterClrMapping/>
  </p:clrMapOvr>
  <mc:AlternateContent xmlns:mc="http://schemas.openxmlformats.org/markup-compatibility/2006" xmlns:p14="http://schemas.microsoft.com/office/powerpoint/2010/main">
    <mc:Choice Requires="p14">
      <p:transition spd="slow" p14:dur="2000" advTm="31730"/>
    </mc:Choice>
    <mc:Fallback xmlns="">
      <p:transition spd="slow" advTm="3173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棕碳覆盖层吸收对黑碳吸收强化的影响</a:t>
            </a: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755576" y="188640"/>
            <a:ext cx="8720960" cy="582597"/>
          </a:xfrm>
        </p:spPr>
        <p:txBody>
          <a:bodyPr/>
          <a:lstStyle/>
          <a:p>
            <a:r>
              <a:rPr lang="zh-CN" altLang="en-US" dirty="0">
                <a:latin typeface="Times New Roman" panose="02020603050405020304" pitchFamily="18" charset="0"/>
                <a:cs typeface="Times New Roman" panose="02020603050405020304" pitchFamily="18" charset="0"/>
              </a:rPr>
              <a:t>棕碳覆盖层对黑碳吸收强化的影响</a:t>
            </a:r>
          </a:p>
        </p:txBody>
      </p:sp>
      <p:pic>
        <p:nvPicPr>
          <p:cNvPr id="7" name="图片 6"/>
          <p:cNvPicPr>
            <a:picLocks noChangeAspect="1"/>
          </p:cNvPicPr>
          <p:nvPr/>
        </p:nvPicPr>
        <p:blipFill>
          <a:blip r:embed="rId4"/>
          <a:stretch>
            <a:fillRect/>
          </a:stretch>
        </p:blipFill>
        <p:spPr>
          <a:xfrm>
            <a:off x="0" y="1948776"/>
            <a:ext cx="5552065" cy="4320480"/>
          </a:xfrm>
          <a:prstGeom prst="rect">
            <a:avLst/>
          </a:prstGeom>
        </p:spPr>
      </p:pic>
      <p:sp>
        <p:nvSpPr>
          <p:cNvPr id="8" name="文本框 7"/>
          <p:cNvSpPr txBox="1"/>
          <p:nvPr/>
        </p:nvSpPr>
        <p:spPr>
          <a:xfrm>
            <a:off x="5552065" y="1662192"/>
            <a:ext cx="3607938" cy="4893647"/>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zh-CN" altLang="en-US" sz="2400" dirty="0" smtClean="0">
                <a:latin typeface="Times New Roman" panose="02020603050405020304" pitchFamily="18" charset="0"/>
                <a:ea typeface="+mj-ea"/>
              </a:rPr>
              <a:t>一般认为内混颗粒吸收由于</a:t>
            </a:r>
            <a:r>
              <a:rPr lang="zh-CN" altLang="en-US" sz="2400" dirty="0" smtClean="0">
                <a:solidFill>
                  <a:srgbClr val="FF0000"/>
                </a:solidFill>
                <a:latin typeface="Times New Roman" panose="02020603050405020304" pitchFamily="18" charset="0"/>
                <a:ea typeface="+mj-ea"/>
              </a:rPr>
              <a:t>透镜效应</a:t>
            </a:r>
            <a:r>
              <a:rPr lang="zh-CN" altLang="en-US" sz="2400" dirty="0" smtClean="0">
                <a:latin typeface="Times New Roman" panose="02020603050405020304" pitchFamily="18" charset="0"/>
                <a:ea typeface="+mj-ea"/>
              </a:rPr>
              <a:t>会大于外部混合吸收，我们发现了相反的现象：当黑碳混合棕碳后，外部混合吸收</a:t>
            </a:r>
            <a:r>
              <a:rPr lang="zh-CN" altLang="en-US" sz="2400" dirty="0" smtClean="0">
                <a:solidFill>
                  <a:srgbClr val="FF0000"/>
                </a:solidFill>
                <a:latin typeface="Times New Roman" panose="02020603050405020304" pitchFamily="18" charset="0"/>
                <a:ea typeface="+mj-ea"/>
              </a:rPr>
              <a:t>可大于</a:t>
            </a:r>
            <a:r>
              <a:rPr lang="zh-CN" altLang="en-US" sz="2400" dirty="0" smtClean="0">
                <a:latin typeface="Times New Roman" panose="02020603050405020304" pitchFamily="18" charset="0"/>
                <a:ea typeface="+mj-ea"/>
              </a:rPr>
              <a:t>内部吸收</a:t>
            </a:r>
            <a:endParaRPr lang="en-US" altLang="zh-CN" sz="2400" dirty="0" smtClean="0">
              <a:latin typeface="Times New Roman" panose="02020603050405020304" pitchFamily="18" charset="0"/>
              <a:ea typeface="+mj-ea"/>
            </a:endParaRPr>
          </a:p>
          <a:p>
            <a:pPr marL="285750" indent="-285750">
              <a:buFont typeface="Wingdings" panose="05000000000000000000" pitchFamily="2" charset="2"/>
              <a:buChar char="q"/>
            </a:pPr>
            <a:endParaRPr lang="en-US" altLang="zh-CN" sz="2400" dirty="0">
              <a:latin typeface="Times New Roman" panose="02020603050405020304" pitchFamily="18" charset="0"/>
              <a:ea typeface="+mj-ea"/>
            </a:endParaRPr>
          </a:p>
          <a:p>
            <a:pPr marL="285750" indent="-285750">
              <a:buFont typeface="Wingdings" panose="05000000000000000000" pitchFamily="2" charset="2"/>
              <a:buChar char="q"/>
            </a:pPr>
            <a:endParaRPr lang="en-US" altLang="zh-CN" sz="2400" dirty="0" smtClean="0">
              <a:latin typeface="Times New Roman" panose="02020603050405020304" pitchFamily="18" charset="0"/>
              <a:ea typeface="+mj-ea"/>
            </a:endParaRPr>
          </a:p>
          <a:p>
            <a:pPr marL="285750" indent="-285750">
              <a:buFont typeface="Wingdings" panose="05000000000000000000" pitchFamily="2" charset="2"/>
              <a:buChar char="q"/>
            </a:pPr>
            <a:r>
              <a:rPr lang="zh-CN" altLang="en-US" sz="2400" dirty="0" smtClean="0">
                <a:latin typeface="Times New Roman" panose="02020603050405020304" pitchFamily="18" charset="0"/>
                <a:ea typeface="+mj-ea"/>
              </a:rPr>
              <a:t>若只存在透镜效应，则内部混合大于外部混合的吸收，因此必然存在另一种效应</a:t>
            </a:r>
            <a:r>
              <a:rPr lang="zh-CN" altLang="en-US" sz="2400" dirty="0" smtClean="0">
                <a:solidFill>
                  <a:srgbClr val="FF0000"/>
                </a:solidFill>
                <a:latin typeface="Times New Roman" panose="02020603050405020304" pitchFamily="18" charset="0"/>
                <a:ea typeface="+mj-ea"/>
              </a:rPr>
              <a:t>减弱</a:t>
            </a:r>
            <a:r>
              <a:rPr lang="zh-CN" altLang="en-US" sz="2400" dirty="0" smtClean="0">
                <a:latin typeface="Times New Roman" panose="02020603050405020304" pitchFamily="18" charset="0"/>
                <a:ea typeface="+mj-ea"/>
              </a:rPr>
              <a:t>黑碳吸收强化</a:t>
            </a:r>
            <a:endParaRPr lang="en-US" sz="2400" dirty="0" smtClean="0">
              <a:latin typeface="Times New Roman" panose="02020603050405020304" pitchFamily="18" charset="0"/>
              <a:ea typeface="+mj-ea"/>
            </a:endParaRPr>
          </a:p>
        </p:txBody>
      </p:sp>
    </p:spTree>
    <p:custDataLst>
      <p:tags r:id="rId1"/>
    </p:custDataLst>
    <p:extLst>
      <p:ext uri="{BB962C8B-B14F-4D97-AF65-F5344CB8AC3E}">
        <p14:creationId xmlns:p14="http://schemas.microsoft.com/office/powerpoint/2010/main" val="2521380610"/>
      </p:ext>
    </p:extLst>
  </p:cSld>
  <p:clrMapOvr>
    <a:masterClrMapping/>
  </p:clrMapOvr>
  <mc:AlternateContent xmlns:mc="http://schemas.openxmlformats.org/markup-compatibility/2006" xmlns:p14="http://schemas.microsoft.com/office/powerpoint/2010/main">
    <mc:Choice Requires="p14">
      <p:transition spd="slow" p14:dur="2000" advTm="21530"/>
    </mc:Choice>
    <mc:Fallback xmlns="">
      <p:transition spd="slow" advTm="2153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88640"/>
            <a:ext cx="8064713" cy="582597"/>
          </a:xfrm>
        </p:spPr>
        <p:txBody>
          <a:bodyPr/>
          <a:lstStyle/>
          <a:p>
            <a:r>
              <a:rPr lang="zh-CN" altLang="en-US" dirty="0"/>
              <a:t>棕碳覆盖层对黑碳吸收强化的影响</a:t>
            </a:r>
          </a:p>
        </p:txBody>
      </p:sp>
      <p:sp>
        <p:nvSpPr>
          <p:cNvPr id="4" name="文本框 3"/>
          <p:cNvSpPr txBox="1"/>
          <p:nvPr/>
        </p:nvSpPr>
        <p:spPr>
          <a:xfrm>
            <a:off x="323528" y="1109791"/>
            <a:ext cx="6957525" cy="523220"/>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zh-CN" altLang="en-US" sz="2800"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棕碳覆盖层吸收对黑碳吸收强化的影响</a:t>
            </a:r>
            <a:endParaRPr lang="en-US" dirty="0" smtClean="0">
              <a:latin typeface="Times New Roman" panose="02020603050405020304" pitchFamily="18" charset="0"/>
              <a:ea typeface="+mj-ea"/>
            </a:endParaRPr>
          </a:p>
        </p:txBody>
      </p:sp>
      <p:sp>
        <p:nvSpPr>
          <p:cNvPr id="12" name="文本框 11"/>
          <p:cNvSpPr txBox="1"/>
          <p:nvPr/>
        </p:nvSpPr>
        <p:spPr>
          <a:xfrm>
            <a:off x="901368" y="1775838"/>
            <a:ext cx="8062937" cy="2954655"/>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zh-CN" altLang="en-US" sz="2400" dirty="0" smtClean="0">
                <a:latin typeface="Times New Roman" panose="02020603050405020304" pitchFamily="18" charset="0"/>
                <a:ea typeface="+mj-ea"/>
              </a:rPr>
              <a:t>物理上分析，太阳光</a:t>
            </a:r>
            <a:r>
              <a:rPr lang="zh-CN" altLang="en-US" sz="2400" dirty="0">
                <a:latin typeface="Times New Roman" panose="02020603050405020304" pitchFamily="18" charset="0"/>
                <a:ea typeface="+mj-ea"/>
              </a:rPr>
              <a:t>被外部吸收性</a:t>
            </a:r>
            <a:r>
              <a:rPr lang="zh-CN" altLang="en-US" sz="2400" dirty="0" smtClean="0">
                <a:latin typeface="Times New Roman" panose="02020603050405020304" pitchFamily="18" charset="0"/>
                <a:ea typeface="+mj-ea"/>
              </a:rPr>
              <a:t>覆盖层</a:t>
            </a:r>
            <a:r>
              <a:rPr lang="zh-CN" altLang="en-US" sz="2400" dirty="0" smtClean="0">
                <a:solidFill>
                  <a:srgbClr val="FF0000"/>
                </a:solidFill>
                <a:latin typeface="Times New Roman" panose="02020603050405020304" pitchFamily="18" charset="0"/>
                <a:ea typeface="+mj-ea"/>
              </a:rPr>
              <a:t>阻挡</a:t>
            </a:r>
            <a:r>
              <a:rPr lang="zh-CN" altLang="en-US" sz="2400" dirty="0">
                <a:latin typeface="Times New Roman" panose="02020603050405020304" pitchFamily="18" charset="0"/>
                <a:ea typeface="+mj-ea"/>
              </a:rPr>
              <a:t>。此时太阳光</a:t>
            </a:r>
            <a:r>
              <a:rPr lang="zh-CN" altLang="en-US" sz="2400" dirty="0">
                <a:solidFill>
                  <a:srgbClr val="FF0000"/>
                </a:solidFill>
                <a:latin typeface="Times New Roman" panose="02020603050405020304" pitchFamily="18" charset="0"/>
                <a:ea typeface="+mj-ea"/>
              </a:rPr>
              <a:t>无法</a:t>
            </a:r>
            <a:r>
              <a:rPr lang="zh-CN" altLang="en-US" sz="2400" dirty="0">
                <a:latin typeface="Times New Roman" panose="02020603050405020304" pitchFamily="18" charset="0"/>
                <a:ea typeface="+mj-ea"/>
              </a:rPr>
              <a:t>完全</a:t>
            </a:r>
            <a:r>
              <a:rPr lang="zh-CN" altLang="en-US" sz="2400" dirty="0" smtClean="0">
                <a:solidFill>
                  <a:srgbClr val="FF0000"/>
                </a:solidFill>
                <a:latin typeface="Times New Roman" panose="02020603050405020304" pitchFamily="18" charset="0"/>
                <a:ea typeface="+mj-ea"/>
              </a:rPr>
              <a:t>穿过棕碳覆盖层</a:t>
            </a:r>
            <a:r>
              <a:rPr lang="zh-CN" altLang="en-US" sz="2400" dirty="0" smtClean="0">
                <a:latin typeface="Times New Roman" panose="02020603050405020304" pitchFamily="18" charset="0"/>
                <a:ea typeface="+mj-ea"/>
              </a:rPr>
              <a:t>到达</a:t>
            </a:r>
            <a:r>
              <a:rPr lang="zh-CN" altLang="en-US" sz="2400" dirty="0">
                <a:latin typeface="Times New Roman" panose="02020603050405020304" pitchFamily="18" charset="0"/>
                <a:ea typeface="+mj-ea"/>
              </a:rPr>
              <a:t>黑碳</a:t>
            </a:r>
            <a:r>
              <a:rPr lang="zh-CN" altLang="en-US" sz="2400" dirty="0" smtClean="0">
                <a:latin typeface="Times New Roman" panose="02020603050405020304" pitchFamily="18" charset="0"/>
                <a:ea typeface="+mj-ea"/>
              </a:rPr>
              <a:t>内部</a:t>
            </a:r>
            <a:endParaRPr lang="en-US" altLang="zh-CN" sz="2400" dirty="0" smtClean="0">
              <a:latin typeface="Times New Roman" panose="02020603050405020304" pitchFamily="18" charset="0"/>
              <a:ea typeface="+mj-ea"/>
            </a:endParaRPr>
          </a:p>
          <a:p>
            <a:pPr marL="285750" indent="-285750">
              <a:buFont typeface="Wingdings" panose="05000000000000000000" pitchFamily="2" charset="2"/>
              <a:buChar char="q"/>
            </a:pPr>
            <a:endParaRPr lang="en-US" altLang="zh-CN" sz="2400" dirty="0" smtClean="0">
              <a:latin typeface="Times New Roman" panose="02020603050405020304" pitchFamily="18" charset="0"/>
              <a:ea typeface="+mj-ea"/>
            </a:endParaRPr>
          </a:p>
          <a:p>
            <a:pPr marL="285750" indent="-285750">
              <a:buFont typeface="Wingdings" panose="05000000000000000000" pitchFamily="2" charset="2"/>
              <a:buChar char="q"/>
            </a:pPr>
            <a:r>
              <a:rPr lang="zh-CN" altLang="en-US" sz="2400" dirty="0" smtClean="0">
                <a:latin typeface="Times New Roman" panose="02020603050405020304" pitchFamily="18" charset="0"/>
                <a:ea typeface="+mj-ea"/>
              </a:rPr>
              <a:t>导致</a:t>
            </a:r>
            <a:r>
              <a:rPr lang="zh-CN" altLang="en-US" sz="2400" dirty="0">
                <a:latin typeface="Times New Roman" panose="02020603050405020304" pitchFamily="18" charset="0"/>
                <a:ea typeface="+mj-ea"/>
              </a:rPr>
              <a:t>黑碳成分的吸收减弱</a:t>
            </a:r>
            <a:r>
              <a:rPr lang="zh-CN" altLang="en-US" sz="2400" dirty="0" smtClean="0">
                <a:latin typeface="Times New Roman" panose="02020603050405020304" pitchFamily="18" charset="0"/>
                <a:ea typeface="+mj-ea"/>
              </a:rPr>
              <a:t>，这</a:t>
            </a:r>
            <a:r>
              <a:rPr lang="zh-CN" altLang="en-US" sz="2400" dirty="0">
                <a:latin typeface="Times New Roman" panose="02020603050405020304" pitchFamily="18" charset="0"/>
                <a:ea typeface="+mj-ea"/>
              </a:rPr>
              <a:t>就如一层太阳镜一样，将太阳光阻挡</a:t>
            </a:r>
            <a:r>
              <a:rPr lang="zh-CN" altLang="en-US" sz="2400" dirty="0" smtClean="0">
                <a:latin typeface="Times New Roman" panose="02020603050405020304" pitchFamily="18" charset="0"/>
                <a:ea typeface="+mj-ea"/>
              </a:rPr>
              <a:t>在外</a:t>
            </a:r>
            <a:r>
              <a:rPr lang="zh-CN" altLang="en-US" sz="2400" dirty="0">
                <a:latin typeface="Times New Roman" panose="02020603050405020304" pitchFamily="18" charset="0"/>
                <a:ea typeface="+mj-ea"/>
              </a:rPr>
              <a:t>，本章将其命名为“</a:t>
            </a:r>
            <a:r>
              <a:rPr lang="zh-CN" altLang="en-US" sz="2400" dirty="0">
                <a:solidFill>
                  <a:srgbClr val="FF0000"/>
                </a:solidFill>
                <a:latin typeface="Times New Roman" panose="02020603050405020304" pitchFamily="18" charset="0"/>
                <a:ea typeface="+mj-ea"/>
              </a:rPr>
              <a:t>太阳镜效应 </a:t>
            </a:r>
            <a:r>
              <a:rPr lang="en-US" altLang="zh-CN" sz="2400" dirty="0">
                <a:solidFill>
                  <a:srgbClr val="FF0000"/>
                </a:solidFill>
                <a:latin typeface="Times New Roman" panose="02020603050405020304" pitchFamily="18" charset="0"/>
                <a:ea typeface="+mj-ea"/>
              </a:rPr>
              <a:t>(</a:t>
            </a:r>
            <a:r>
              <a:rPr lang="en-US" altLang="zh-CN" sz="2400" dirty="0" err="1">
                <a:solidFill>
                  <a:srgbClr val="FF0000"/>
                </a:solidFill>
                <a:latin typeface="Times New Roman" panose="02020603050405020304" pitchFamily="18" charset="0"/>
                <a:ea typeface="+mj-ea"/>
              </a:rPr>
              <a:t>E</a:t>
            </a:r>
            <a:r>
              <a:rPr lang="en-US" altLang="zh-CN" sz="2400" baseline="-25000" dirty="0" err="1">
                <a:solidFill>
                  <a:srgbClr val="FF0000"/>
                </a:solidFill>
                <a:latin typeface="Times New Roman" panose="02020603050405020304" pitchFamily="18" charset="0"/>
                <a:ea typeface="+mj-ea"/>
              </a:rPr>
              <a:t>Sunglass</a:t>
            </a:r>
            <a:r>
              <a:rPr lang="en-US" altLang="zh-CN" sz="2400" dirty="0" smtClean="0">
                <a:solidFill>
                  <a:srgbClr val="FF0000"/>
                </a:solidFill>
                <a:latin typeface="Times New Roman" panose="02020603050405020304" pitchFamily="18" charset="0"/>
                <a:ea typeface="+mj-ea"/>
              </a:rPr>
              <a:t>)</a:t>
            </a:r>
            <a:r>
              <a:rPr lang="en-US" altLang="zh-CN" sz="2400" dirty="0" smtClean="0">
                <a:latin typeface="Times New Roman" panose="02020603050405020304" pitchFamily="18" charset="0"/>
                <a:ea typeface="+mj-ea"/>
              </a:rPr>
              <a:t>”</a:t>
            </a:r>
            <a:endParaRPr lang="en-US" sz="2400" dirty="0">
              <a:latin typeface="Times New Roman" panose="02020603050405020304" pitchFamily="18" charset="0"/>
              <a:ea typeface="+mj-ea"/>
            </a:endParaRPr>
          </a:p>
          <a:p>
            <a:pPr marL="285750" indent="-285750">
              <a:buFont typeface="Wingdings" panose="05000000000000000000" pitchFamily="2" charset="2"/>
              <a:buChar char="q"/>
            </a:pPr>
            <a:endParaRPr lang="en-US" altLang="zh-CN" sz="2400" dirty="0" smtClean="0">
              <a:latin typeface="Times New Roman" panose="02020603050405020304" pitchFamily="18" charset="0"/>
              <a:ea typeface="+mj-ea"/>
            </a:endParaRPr>
          </a:p>
          <a:p>
            <a:pPr marL="285750" indent="-285750">
              <a:buFont typeface="Wingdings" panose="05000000000000000000" pitchFamily="2" charset="2"/>
              <a:buChar char="q"/>
            </a:pPr>
            <a:r>
              <a:rPr lang="zh-CN" altLang="en-US" sz="2400" dirty="0" smtClean="0">
                <a:latin typeface="Times New Roman" panose="02020603050405020304" pitchFamily="18" charset="0"/>
                <a:ea typeface="+mj-ea"/>
              </a:rPr>
              <a:t>我们给出了太阳镜效应的数学定义：</a:t>
            </a:r>
            <a:endParaRPr lang="en-US" altLang="zh-CN" sz="2400" dirty="0" smtClean="0">
              <a:latin typeface="Times New Roman" panose="02020603050405020304" pitchFamily="18" charset="0"/>
              <a:ea typeface="+mj-ea"/>
            </a:endParaRPr>
          </a:p>
          <a:p>
            <a:endParaRPr lang="en-US" dirty="0" smtClean="0">
              <a:latin typeface="Times New Roman" panose="02020603050405020304" pitchFamily="18" charset="0"/>
              <a:ea typeface="+mj-ea"/>
            </a:endParaRPr>
          </a:p>
        </p:txBody>
      </p:sp>
      <p:pic>
        <p:nvPicPr>
          <p:cNvPr id="3" name="图片 2"/>
          <p:cNvPicPr>
            <a:picLocks noChangeAspect="1"/>
          </p:cNvPicPr>
          <p:nvPr/>
        </p:nvPicPr>
        <p:blipFill>
          <a:blip r:embed="rId2"/>
          <a:stretch>
            <a:fillRect/>
          </a:stretch>
        </p:blipFill>
        <p:spPr>
          <a:xfrm>
            <a:off x="1754215" y="4361161"/>
            <a:ext cx="5988784" cy="861774"/>
          </a:xfrm>
          <a:prstGeom prst="rect">
            <a:avLst/>
          </a:prstGeom>
        </p:spPr>
      </p:pic>
      <p:sp>
        <p:nvSpPr>
          <p:cNvPr id="5" name="矩形 4"/>
          <p:cNvSpPr/>
          <p:nvPr/>
        </p:nvSpPr>
        <p:spPr>
          <a:xfrm>
            <a:off x="532910" y="5301130"/>
            <a:ext cx="8431395" cy="830997"/>
          </a:xfrm>
          <a:prstGeom prst="rect">
            <a:avLst/>
          </a:prstGeom>
        </p:spPr>
        <p:txBody>
          <a:bodyPr wrap="square">
            <a:spAutoFit/>
          </a:bodyPr>
          <a:lstStyle/>
          <a:p>
            <a:pPr marL="742950" lvl="1" indent="-285750">
              <a:buFont typeface="Wingdings" panose="05000000000000000000" pitchFamily="2" charset="2"/>
              <a:buChar char="q"/>
            </a:pPr>
            <a:r>
              <a:rPr lang="zh-CN" altLang="en-US" sz="2400" dirty="0" smtClean="0">
                <a:solidFill>
                  <a:srgbClr val="000000"/>
                </a:solidFill>
                <a:latin typeface="+mn-ea"/>
                <a:ea typeface="+mn-ea"/>
              </a:rPr>
              <a:t>当 </a:t>
            </a:r>
            <a:r>
              <a:rPr lang="en-US" altLang="zh-CN" sz="2400" i="1" dirty="0" err="1">
                <a:solidFill>
                  <a:srgbClr val="000000"/>
                </a:solidFill>
                <a:latin typeface="+mn-ea"/>
                <a:ea typeface="+mn-ea"/>
              </a:rPr>
              <a:t>E</a:t>
            </a:r>
            <a:r>
              <a:rPr lang="en-US" altLang="zh-CN" sz="2400" i="1" baseline="-25000" dirty="0" err="1">
                <a:solidFill>
                  <a:srgbClr val="000000"/>
                </a:solidFill>
                <a:latin typeface="+mn-ea"/>
                <a:ea typeface="+mn-ea"/>
              </a:rPr>
              <a:t>Sunglass</a:t>
            </a:r>
            <a:r>
              <a:rPr lang="en-US" altLang="zh-CN" sz="2400" i="1" dirty="0">
                <a:solidFill>
                  <a:srgbClr val="000000"/>
                </a:solidFill>
                <a:latin typeface="+mn-ea"/>
                <a:ea typeface="+mn-ea"/>
              </a:rPr>
              <a:t> &gt; </a:t>
            </a:r>
            <a:r>
              <a:rPr lang="en-US" altLang="zh-CN" sz="2400" i="1" dirty="0" err="1">
                <a:solidFill>
                  <a:srgbClr val="000000"/>
                </a:solidFill>
                <a:latin typeface="+mn-ea"/>
                <a:ea typeface="+mn-ea"/>
              </a:rPr>
              <a:t>E</a:t>
            </a:r>
            <a:r>
              <a:rPr lang="en-US" altLang="zh-CN" sz="2400" i="1" baseline="-25000" dirty="0" err="1">
                <a:solidFill>
                  <a:srgbClr val="000000"/>
                </a:solidFill>
                <a:latin typeface="+mn-ea"/>
                <a:ea typeface="+mn-ea"/>
              </a:rPr>
              <a:t>abs</a:t>
            </a:r>
            <a:r>
              <a:rPr lang="en-US" altLang="zh-CN" sz="2400" baseline="-25000" dirty="0" err="1">
                <a:solidFill>
                  <a:srgbClr val="000000"/>
                </a:solidFill>
                <a:latin typeface="+mn-ea"/>
                <a:ea typeface="+mn-ea"/>
              </a:rPr>
              <a:t>_</a:t>
            </a:r>
            <a:r>
              <a:rPr lang="en-US" altLang="zh-CN" sz="2400" i="1" baseline="-25000" dirty="0" err="1">
                <a:solidFill>
                  <a:srgbClr val="000000"/>
                </a:solidFill>
                <a:latin typeface="+mn-ea"/>
                <a:ea typeface="+mn-ea"/>
              </a:rPr>
              <a:t>lensing</a:t>
            </a:r>
            <a:r>
              <a:rPr lang="en-US" altLang="zh-CN" sz="2400" i="1" dirty="0">
                <a:solidFill>
                  <a:srgbClr val="000000"/>
                </a:solidFill>
                <a:latin typeface="+mn-ea"/>
                <a:ea typeface="+mn-ea"/>
              </a:rPr>
              <a:t> - </a:t>
            </a:r>
            <a:r>
              <a:rPr lang="en-US" altLang="zh-CN" sz="2400" dirty="0">
                <a:solidFill>
                  <a:srgbClr val="000000"/>
                </a:solidFill>
                <a:latin typeface="+mn-ea"/>
                <a:ea typeface="+mn-ea"/>
              </a:rPr>
              <a:t>1 </a:t>
            </a:r>
            <a:r>
              <a:rPr lang="zh-CN" altLang="en-US" sz="2400" dirty="0">
                <a:solidFill>
                  <a:srgbClr val="000000"/>
                </a:solidFill>
                <a:latin typeface="+mn-ea"/>
                <a:ea typeface="+mn-ea"/>
              </a:rPr>
              <a:t>时，内混黑碳颗粒</a:t>
            </a:r>
            <a:r>
              <a:rPr lang="zh-CN" altLang="en-US" sz="2400" dirty="0" smtClean="0">
                <a:solidFill>
                  <a:srgbClr val="000000"/>
                </a:solidFill>
                <a:latin typeface="+mn-ea"/>
                <a:ea typeface="+mn-ea"/>
              </a:rPr>
              <a:t>吸收</a:t>
            </a:r>
            <a:r>
              <a:rPr lang="zh-CN" altLang="en-US" sz="2400" dirty="0">
                <a:solidFill>
                  <a:srgbClr val="000000"/>
                </a:solidFill>
                <a:latin typeface="+mn-ea"/>
                <a:ea typeface="+mn-ea"/>
              </a:rPr>
              <a:t>可</a:t>
            </a:r>
            <a:r>
              <a:rPr lang="zh-CN" altLang="en-US" sz="2400" dirty="0">
                <a:solidFill>
                  <a:srgbClr val="FF0000"/>
                </a:solidFill>
                <a:latin typeface="+mn-ea"/>
                <a:ea typeface="+mn-ea"/>
              </a:rPr>
              <a:t>小于</a:t>
            </a:r>
            <a:r>
              <a:rPr lang="zh-CN" altLang="en-US" sz="2400" dirty="0">
                <a:solidFill>
                  <a:srgbClr val="000000"/>
                </a:solidFill>
                <a:latin typeface="+mn-ea"/>
                <a:ea typeface="+mn-ea"/>
              </a:rPr>
              <a:t>棕碳覆盖层以及裸露黑碳外混吸收之</a:t>
            </a:r>
            <a:r>
              <a:rPr lang="zh-CN" altLang="en-US" sz="2400" dirty="0" smtClean="0">
                <a:solidFill>
                  <a:srgbClr val="000000"/>
                </a:solidFill>
                <a:latin typeface="+mn-ea"/>
                <a:ea typeface="+mn-ea"/>
              </a:rPr>
              <a:t>和</a:t>
            </a:r>
            <a:endParaRPr lang="en-US" sz="2400" dirty="0"/>
          </a:p>
        </p:txBody>
      </p:sp>
    </p:spTree>
    <p:extLst>
      <p:ext uri="{BB962C8B-B14F-4D97-AF65-F5344CB8AC3E}">
        <p14:creationId xmlns:p14="http://schemas.microsoft.com/office/powerpoint/2010/main" val="3972853091"/>
      </p:ext>
    </p:extLst>
  </p:cSld>
  <p:clrMapOvr>
    <a:masterClrMapping/>
  </p:clrMapOvr>
  <mc:AlternateContent xmlns:mc="http://schemas.openxmlformats.org/markup-compatibility/2006" xmlns:p14="http://schemas.microsoft.com/office/powerpoint/2010/main">
    <mc:Choice Requires="p14">
      <p:transition spd="slow" p14:dur="2000" advTm="41357"/>
    </mc:Choice>
    <mc:Fallback xmlns="">
      <p:transition spd="slow" advTm="41357"/>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棕碳覆盖层吸收对黑碳吸收强化的影响</a:t>
            </a: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755576" y="188640"/>
            <a:ext cx="8720960" cy="582597"/>
          </a:xfrm>
        </p:spPr>
        <p:txBody>
          <a:bodyPr/>
          <a:lstStyle/>
          <a:p>
            <a:r>
              <a:rPr lang="zh-CN" altLang="en-US" dirty="0">
                <a:latin typeface="Times New Roman" panose="02020603050405020304" pitchFamily="18" charset="0"/>
                <a:cs typeface="Times New Roman" panose="02020603050405020304" pitchFamily="18" charset="0"/>
              </a:rPr>
              <a:t>棕碳覆盖层对黑碳吸收强化的影响</a:t>
            </a:r>
          </a:p>
        </p:txBody>
      </p:sp>
      <p:pic>
        <p:nvPicPr>
          <p:cNvPr id="6" name="图片 5"/>
          <p:cNvPicPr>
            <a:picLocks noChangeAspect="1"/>
          </p:cNvPicPr>
          <p:nvPr/>
        </p:nvPicPr>
        <p:blipFill>
          <a:blip r:embed="rId4"/>
          <a:stretch>
            <a:fillRect/>
          </a:stretch>
        </p:blipFill>
        <p:spPr>
          <a:xfrm>
            <a:off x="27762" y="1844890"/>
            <a:ext cx="4649255" cy="2376165"/>
          </a:xfrm>
          <a:prstGeom prst="rect">
            <a:avLst/>
          </a:prstGeom>
        </p:spPr>
      </p:pic>
      <p:pic>
        <p:nvPicPr>
          <p:cNvPr id="9" name="图片 8"/>
          <p:cNvPicPr>
            <a:picLocks noChangeAspect="1"/>
          </p:cNvPicPr>
          <p:nvPr/>
        </p:nvPicPr>
        <p:blipFill>
          <a:blip r:embed="rId5"/>
          <a:stretch>
            <a:fillRect/>
          </a:stretch>
        </p:blipFill>
        <p:spPr>
          <a:xfrm>
            <a:off x="833971" y="4365065"/>
            <a:ext cx="3448096" cy="2234280"/>
          </a:xfrm>
          <a:prstGeom prst="rect">
            <a:avLst/>
          </a:prstGeom>
        </p:spPr>
      </p:pic>
      <p:pic>
        <p:nvPicPr>
          <p:cNvPr id="10" name="图片 9"/>
          <p:cNvPicPr>
            <a:picLocks noChangeAspect="1"/>
          </p:cNvPicPr>
          <p:nvPr/>
        </p:nvPicPr>
        <p:blipFill>
          <a:blip r:embed="rId6"/>
          <a:stretch>
            <a:fillRect/>
          </a:stretch>
        </p:blipFill>
        <p:spPr>
          <a:xfrm>
            <a:off x="4913929" y="4221055"/>
            <a:ext cx="3488813" cy="2238942"/>
          </a:xfrm>
          <a:prstGeom prst="rect">
            <a:avLst/>
          </a:prstGeom>
        </p:spPr>
      </p:pic>
      <p:pic>
        <p:nvPicPr>
          <p:cNvPr id="11" name="图片 10"/>
          <p:cNvPicPr>
            <a:picLocks noChangeAspect="1"/>
          </p:cNvPicPr>
          <p:nvPr/>
        </p:nvPicPr>
        <p:blipFill>
          <a:blip r:embed="rId7"/>
          <a:stretch>
            <a:fillRect/>
          </a:stretch>
        </p:blipFill>
        <p:spPr>
          <a:xfrm>
            <a:off x="4925206" y="1718558"/>
            <a:ext cx="3600250" cy="2325743"/>
          </a:xfrm>
          <a:prstGeom prst="rect">
            <a:avLst/>
          </a:prstGeom>
        </p:spPr>
      </p:pic>
    </p:spTree>
    <p:custDataLst>
      <p:tags r:id="rId1"/>
    </p:custDataLst>
    <p:extLst>
      <p:ext uri="{BB962C8B-B14F-4D97-AF65-F5344CB8AC3E}">
        <p14:creationId xmlns:p14="http://schemas.microsoft.com/office/powerpoint/2010/main" val="1829413637"/>
      </p:ext>
    </p:extLst>
  </p:cSld>
  <p:clrMapOvr>
    <a:masterClrMapping/>
  </p:clrMapOvr>
  <mc:AlternateContent xmlns:mc="http://schemas.openxmlformats.org/markup-compatibility/2006" xmlns:p14="http://schemas.microsoft.com/office/powerpoint/2010/main">
    <mc:Choice Requires="p14">
      <p:transition spd="slow" p14:dur="2000" advTm="10596"/>
    </mc:Choice>
    <mc:Fallback xmlns="">
      <p:transition spd="slow" advTm="1059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80728"/>
            <a:ext cx="8414473" cy="5400599"/>
          </a:xfrm>
        </p:spPr>
        <p:txBody>
          <a:bodyPr/>
          <a:lstStyle/>
          <a:p>
            <a:pPr>
              <a:buSzPct val="100000"/>
            </a:pPr>
            <a:r>
              <a:rPr lang="zh-CN" altLang="en-US" dirty="0" smtClean="0">
                <a:solidFill>
                  <a:srgbClr val="FF0000"/>
                </a:solidFill>
                <a:latin typeface="Times New Roman" panose="02020603050405020304" pitchFamily="18" charset="0"/>
                <a:cs typeface="Times New Roman" panose="02020603050405020304" pitchFamily="18" charset="0"/>
              </a:rPr>
              <a:t>林火颗粒物气候效应</a:t>
            </a:r>
            <a:endParaRPr lang="en-US" altLang="zh-CN" dirty="0" smtClean="0">
              <a:solidFill>
                <a:srgbClr val="FF0000"/>
              </a:solidFill>
              <a:latin typeface="Times New Roman" panose="02020603050405020304" pitchFamily="18" charset="0"/>
              <a:cs typeface="Times New Roman" panose="02020603050405020304" pitchFamily="18" charset="0"/>
            </a:endParaRPr>
          </a:p>
          <a:p>
            <a:pPr lvl="1">
              <a:buSzPct val="100000"/>
            </a:pPr>
            <a:r>
              <a:rPr lang="zh-CN" altLang="en-US" dirty="0" smtClean="0">
                <a:latin typeface="Times New Roman" panose="02020603050405020304" pitchFamily="18" charset="0"/>
                <a:cs typeface="Times New Roman" panose="02020603050405020304" pitchFamily="18" charset="0"/>
              </a:rPr>
              <a:t>林火</a:t>
            </a:r>
            <a:r>
              <a:rPr lang="zh-CN" altLang="en-US" dirty="0">
                <a:latin typeface="Times New Roman" panose="02020603050405020304" pitchFamily="18" charset="0"/>
                <a:cs typeface="Times New Roman" panose="02020603050405020304" pitchFamily="18" charset="0"/>
              </a:rPr>
              <a:t>排放颗粒可通过散射</a:t>
            </a:r>
            <a:r>
              <a:rPr lang="zh-CN" altLang="en-US" dirty="0" smtClean="0">
                <a:latin typeface="Times New Roman" panose="02020603050405020304" pitchFamily="18" charset="0"/>
                <a:cs typeface="Times New Roman" panose="02020603050405020304" pitchFamily="18" charset="0"/>
              </a:rPr>
              <a:t>和吸收</a:t>
            </a:r>
            <a:r>
              <a:rPr lang="zh-CN" altLang="en-US" dirty="0">
                <a:latin typeface="Times New Roman" panose="02020603050405020304" pitchFamily="18" charset="0"/>
                <a:cs typeface="Times New Roman" panose="02020603050405020304" pitchFamily="18" charset="0"/>
              </a:rPr>
              <a:t>太阳辐射改变大气辐射强迫效应，严重影响区域及</a:t>
            </a:r>
            <a:r>
              <a:rPr lang="zh-CN" altLang="en-US" dirty="0" smtClean="0">
                <a:latin typeface="Times New Roman" panose="02020603050405020304" pitchFamily="18" charset="0"/>
                <a:cs typeface="Times New Roman" panose="02020603050405020304" pitchFamily="18" charset="0"/>
              </a:rPr>
              <a:t>全球气候</a:t>
            </a:r>
            <a:endParaRPr lang="en-US" altLang="zh-CN" dirty="0" smtClean="0">
              <a:latin typeface="Times New Roman" panose="02020603050405020304" pitchFamily="18" charset="0"/>
              <a:cs typeface="Times New Roman" panose="02020603050405020304" pitchFamily="18" charset="0"/>
            </a:endParaRPr>
          </a:p>
          <a:p>
            <a:pPr lvl="1">
              <a:buSzPct val="100000"/>
            </a:pPr>
            <a:r>
              <a:rPr lang="zh-CN" altLang="en-US" dirty="0">
                <a:latin typeface="Times New Roman" panose="02020603050405020304" pitchFamily="18" charset="0"/>
                <a:cs typeface="Times New Roman" panose="02020603050405020304" pitchFamily="18" charset="0"/>
              </a:rPr>
              <a:t>林火排放</a:t>
            </a:r>
            <a:r>
              <a:rPr lang="zh-CN" altLang="en-US" dirty="0" smtClean="0">
                <a:latin typeface="Times New Roman" panose="02020603050405020304" pitchFamily="18" charset="0"/>
                <a:cs typeface="Times New Roman" panose="02020603050405020304" pitchFamily="18" charset="0"/>
              </a:rPr>
              <a:t>颗粒还</a:t>
            </a:r>
            <a:r>
              <a:rPr lang="zh-CN" altLang="en-US" dirty="0">
                <a:latin typeface="Times New Roman" panose="02020603050405020304" pitchFamily="18" charset="0"/>
                <a:cs typeface="Times New Roman" panose="02020603050405020304" pitchFamily="18" charset="0"/>
              </a:rPr>
              <a:t>会由于吸收太阳光表现出的升温效应导致云量减少，</a:t>
            </a:r>
            <a:r>
              <a:rPr lang="zh-CN" altLang="en-US" dirty="0" smtClean="0">
                <a:latin typeface="Times New Roman" panose="02020603050405020304" pitchFamily="18" charset="0"/>
                <a:cs typeface="Times New Roman" panose="02020603050405020304" pitchFamily="18" charset="0"/>
              </a:rPr>
              <a:t>这类</a:t>
            </a:r>
            <a:r>
              <a:rPr lang="zh-CN" altLang="en-US" dirty="0">
                <a:latin typeface="Times New Roman" panose="02020603050405020304" pitchFamily="18" charset="0"/>
                <a:cs typeface="Times New Roman" panose="02020603050405020304" pitchFamily="18" charset="0"/>
              </a:rPr>
              <a:t>效应称为半直接</a:t>
            </a:r>
            <a:r>
              <a:rPr lang="zh-CN" altLang="en-US" dirty="0" smtClean="0">
                <a:latin typeface="Times New Roman" panose="02020603050405020304" pitchFamily="18" charset="0"/>
                <a:cs typeface="Times New Roman" panose="02020603050405020304" pitchFamily="18" charset="0"/>
              </a:rPr>
              <a:t>效应</a:t>
            </a:r>
            <a:endParaRPr lang="en-US" altLang="zh-CN" dirty="0" smtClean="0">
              <a:latin typeface="Times New Roman" panose="02020603050405020304" pitchFamily="18" charset="0"/>
              <a:cs typeface="Times New Roman" panose="02020603050405020304" pitchFamily="18" charset="0"/>
            </a:endParaRPr>
          </a:p>
          <a:p>
            <a:pPr lvl="1">
              <a:buSzPct val="100000"/>
            </a:pPr>
            <a:r>
              <a:rPr lang="en-US" altLang="zh-CN" dirty="0" err="1" smtClean="0">
                <a:latin typeface="Times New Roman" panose="02020603050405020304" pitchFamily="18" charset="0"/>
                <a:cs typeface="Times New Roman" panose="02020603050405020304" pitchFamily="18" charset="0"/>
              </a:rPr>
              <a:t>Grell</a:t>
            </a:r>
            <a:r>
              <a:rPr lang="en-US" altLang="zh-CN" dirty="0" smtClean="0">
                <a:latin typeface="Times New Roman" panose="02020603050405020304" pitchFamily="18" charset="0"/>
                <a:cs typeface="Times New Roman" panose="02020603050405020304" pitchFamily="18" charset="0"/>
              </a:rPr>
              <a:t>[1] </a:t>
            </a:r>
            <a:r>
              <a:rPr lang="zh-CN" altLang="en-US" dirty="0" smtClean="0">
                <a:latin typeface="Times New Roman" panose="02020603050405020304" pitchFamily="18" charset="0"/>
                <a:cs typeface="Times New Roman" panose="02020603050405020304" pitchFamily="18" charset="0"/>
              </a:rPr>
              <a:t>等将</a:t>
            </a:r>
            <a:r>
              <a:rPr lang="zh-CN" altLang="en-US" dirty="0">
                <a:latin typeface="Times New Roman" panose="02020603050405020304" pitchFamily="18" charset="0"/>
                <a:cs typeface="Times New Roman" panose="02020603050405020304" pitchFamily="18" charset="0"/>
              </a:rPr>
              <a:t>林火排放添加至气候区域模型后发现</a:t>
            </a:r>
            <a:r>
              <a:rPr lang="zh-CN" altLang="en-US" dirty="0" smtClean="0">
                <a:latin typeface="Times New Roman" panose="02020603050405020304" pitchFamily="18" charset="0"/>
                <a:cs typeface="Times New Roman" panose="02020603050405020304" pitchFamily="18" charset="0"/>
              </a:rPr>
              <a:t>林火含</a:t>
            </a:r>
            <a:r>
              <a:rPr lang="zh-CN" altLang="en-US" dirty="0">
                <a:latin typeface="Times New Roman" panose="02020603050405020304" pitchFamily="18" charset="0"/>
                <a:cs typeface="Times New Roman" panose="02020603050405020304" pitchFamily="18" charset="0"/>
              </a:rPr>
              <a:t>碳颗粒严重改变了温度及湿度的</a:t>
            </a:r>
            <a:r>
              <a:rPr lang="zh-CN" altLang="en-US" dirty="0" smtClean="0">
                <a:latin typeface="Times New Roman" panose="02020603050405020304" pitchFamily="18" charset="0"/>
                <a:cs typeface="Times New Roman" panose="02020603050405020304" pitchFamily="18" charset="0"/>
              </a:rPr>
              <a:t>垂直分布</a:t>
            </a:r>
            <a:endParaRPr lang="en-US" altLang="zh-CN" dirty="0" smtClean="0">
              <a:latin typeface="Times New Roman" panose="02020603050405020304" pitchFamily="18" charset="0"/>
              <a:cs typeface="Times New Roman" panose="02020603050405020304" pitchFamily="18" charset="0"/>
            </a:endParaRPr>
          </a:p>
          <a:p>
            <a:pPr lvl="1">
              <a:buSzPct val="100000"/>
            </a:pPr>
            <a:r>
              <a:rPr lang="en-US" altLang="zh-CN" dirty="0" smtClean="0">
                <a:latin typeface="Times New Roman" panose="02020603050405020304" pitchFamily="18" charset="0"/>
                <a:cs typeface="Times New Roman" panose="02020603050405020304" pitchFamily="18" charset="0"/>
              </a:rPr>
              <a:t>Yu[2] </a:t>
            </a:r>
            <a:r>
              <a:rPr lang="zh-CN" altLang="en-US" dirty="0" smtClean="0">
                <a:latin typeface="Times New Roman" panose="02020603050405020304" pitchFamily="18" charset="0"/>
                <a:cs typeface="Times New Roman" panose="02020603050405020304" pitchFamily="18" charset="0"/>
              </a:rPr>
              <a:t>等表明不考虑烟颗粒辐射可造成对 </a:t>
            </a:r>
            <a:r>
              <a:rPr lang="en-US" altLang="zh-CN" dirty="0" smtClean="0">
                <a:latin typeface="Times New Roman" panose="02020603050405020304" pitchFamily="18" charset="0"/>
                <a:cs typeface="Times New Roman" panose="02020603050405020304" pitchFamily="18" charset="0"/>
              </a:rPr>
              <a:t>100 mbar</a:t>
            </a:r>
            <a:r>
              <a:rPr lang="zh-CN" altLang="en-US" dirty="0" smtClean="0">
                <a:latin typeface="Times New Roman" panose="02020603050405020304" pitchFamily="18" charset="0"/>
                <a:cs typeface="Times New Roman" panose="02020603050405020304" pitchFamily="18" charset="0"/>
              </a:rPr>
              <a:t>下的温度约 </a:t>
            </a:r>
            <a:r>
              <a:rPr lang="en-US" altLang="zh-CN" dirty="0" smtClean="0">
                <a:latin typeface="Times New Roman" panose="02020603050405020304" pitchFamily="18" charset="0"/>
                <a:cs typeface="Times New Roman" panose="02020603050405020304" pitchFamily="18" charset="0"/>
              </a:rPr>
              <a:t>6K </a:t>
            </a:r>
            <a:r>
              <a:rPr lang="zh-CN" altLang="en-US" dirty="0" smtClean="0">
                <a:latin typeface="Times New Roman" panose="02020603050405020304" pitchFamily="18" charset="0"/>
                <a:cs typeface="Times New Roman" panose="02020603050405020304" pitchFamily="18" charset="0"/>
              </a:rPr>
              <a:t>的低估</a:t>
            </a:r>
            <a:endParaRPr lang="en-US" altLang="zh-CN" dirty="0" smtClean="0">
              <a:latin typeface="Times New Roman" panose="02020603050405020304" pitchFamily="18" charset="0"/>
              <a:cs typeface="Times New Roman" panose="02020603050405020304" pitchFamily="18" charset="0"/>
            </a:endParaRPr>
          </a:p>
          <a:p>
            <a:pPr lvl="1">
              <a:buSzPct val="100000"/>
            </a:pPr>
            <a:r>
              <a:rPr lang="zh-CN" altLang="en-US" dirty="0" smtClean="0">
                <a:solidFill>
                  <a:srgbClr val="FF0000"/>
                </a:solidFill>
                <a:latin typeface="Times New Roman" panose="02020603050405020304" pitchFamily="18" charset="0"/>
                <a:cs typeface="Times New Roman" panose="02020603050405020304" pitchFamily="18" charset="0"/>
              </a:rPr>
              <a:t>优秀的气候模型必然考虑颗粒物的辐射反馈效应</a:t>
            </a:r>
          </a:p>
          <a:p>
            <a:pPr marL="344487" lvl="1" indent="0">
              <a:buSzPct val="100000"/>
              <a:buNone/>
            </a:pPr>
            <a:r>
              <a:rPr lang="en-US" altLang="zh-CN" sz="1400" dirty="0" smtClean="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1] Yu P, Toon O B, Bardeen C G, et al. Black carbon lofts wildfire smoke high into the stratosphere to form a</a:t>
            </a:r>
          </a:p>
          <a:p>
            <a:pPr marL="344487" lvl="1" indent="0">
              <a:buSzPct val="100000"/>
              <a:buNone/>
            </a:pPr>
            <a:r>
              <a:rPr lang="en-US" altLang="zh-CN" sz="1400" dirty="0">
                <a:latin typeface="Times New Roman" panose="02020603050405020304" pitchFamily="18" charset="0"/>
                <a:cs typeface="Times New Roman" panose="02020603050405020304" pitchFamily="18" charset="0"/>
              </a:rPr>
              <a:t>persistent plume. Science, 2019, 365(6453):</a:t>
            </a:r>
            <a:r>
              <a:rPr lang="en-US" altLang="zh-CN" sz="1400" dirty="0" smtClean="0">
                <a:latin typeface="Times New Roman" panose="02020603050405020304" pitchFamily="18" charset="0"/>
                <a:cs typeface="Times New Roman" panose="02020603050405020304" pitchFamily="18" charset="0"/>
              </a:rPr>
              <a:t>587–590</a:t>
            </a:r>
          </a:p>
          <a:p>
            <a:pPr marL="344487" lvl="1" indent="0">
              <a:buSzPct val="100000"/>
              <a:buNone/>
            </a:pPr>
            <a:r>
              <a:rPr lang="en-US" altLang="zh-CN" sz="1400" dirty="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[2] </a:t>
            </a:r>
            <a:r>
              <a:rPr lang="en-US" altLang="zh-CN" sz="1400" dirty="0" err="1" smtClean="0">
                <a:latin typeface="Times New Roman" panose="02020603050405020304" pitchFamily="18" charset="0"/>
                <a:cs typeface="Times New Roman" panose="02020603050405020304" pitchFamily="18" charset="0"/>
              </a:rPr>
              <a:t>Grell</a:t>
            </a:r>
            <a:r>
              <a:rPr lang="en-US" altLang="zh-CN" sz="1400" dirty="0" smtClean="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 Freitas S, </a:t>
            </a:r>
            <a:r>
              <a:rPr lang="en-US" altLang="zh-CN" sz="1400" dirty="0" err="1">
                <a:latin typeface="Times New Roman" panose="02020603050405020304" pitchFamily="18" charset="0"/>
                <a:cs typeface="Times New Roman" panose="02020603050405020304" pitchFamily="18" charset="0"/>
              </a:rPr>
              <a:t>Stuefer</a:t>
            </a:r>
            <a:r>
              <a:rPr lang="en-US" altLang="zh-CN" sz="1400" dirty="0">
                <a:latin typeface="Times New Roman" panose="02020603050405020304" pitchFamily="18" charset="0"/>
                <a:cs typeface="Times New Roman" panose="02020603050405020304" pitchFamily="18" charset="0"/>
              </a:rPr>
              <a:t> M, et al. Inclusion of biomass burning in </a:t>
            </a:r>
            <a:r>
              <a:rPr lang="en-US" altLang="zh-CN" sz="1400" dirty="0" err="1">
                <a:latin typeface="Times New Roman" panose="02020603050405020304" pitchFamily="18" charset="0"/>
                <a:cs typeface="Times New Roman" panose="02020603050405020304" pitchFamily="18" charset="0"/>
              </a:rPr>
              <a:t>WRF­Chem</a:t>
            </a:r>
            <a:r>
              <a:rPr lang="en-US" altLang="zh-CN" sz="1400" dirty="0">
                <a:latin typeface="Times New Roman" panose="02020603050405020304" pitchFamily="18" charset="0"/>
                <a:cs typeface="Times New Roman" panose="02020603050405020304" pitchFamily="18" charset="0"/>
              </a:rPr>
              <a:t>: impact of wildfires on</a:t>
            </a:r>
          </a:p>
          <a:p>
            <a:pPr marL="344487" lvl="1" indent="0">
              <a:buSzPct val="100000"/>
              <a:buNone/>
            </a:pPr>
            <a:r>
              <a:rPr lang="en-US" altLang="zh-CN" sz="1400" dirty="0">
                <a:latin typeface="Times New Roman" panose="02020603050405020304" pitchFamily="18" charset="0"/>
                <a:cs typeface="Times New Roman" panose="02020603050405020304" pitchFamily="18" charset="0"/>
              </a:rPr>
              <a:t>weather forecasts. Atmospheric Chemistry &amp; Physics, 2011, 11(11).</a:t>
            </a:r>
          </a:p>
          <a:p>
            <a:pPr marL="344487" lvl="1" indent="0">
              <a:buSzPct val="100000"/>
              <a:buNone/>
            </a:pPr>
            <a:endParaRPr lang="zh-CN" altLang="en-US" dirty="0">
              <a:latin typeface="Times New Roman" panose="02020603050405020304" pitchFamily="18" charset="0"/>
              <a:cs typeface="Times New Roman" panose="02020603050405020304" pitchFamily="18" charset="0"/>
            </a:endParaRPr>
          </a:p>
          <a:p>
            <a:pPr lvl="1">
              <a:buSzPct val="100000"/>
            </a:pPr>
            <a:endParaRPr lang="zh-CN" altLang="en-US" dirty="0">
              <a:latin typeface="Times New Roman" panose="02020603050405020304" pitchFamily="18" charset="0"/>
              <a:cs typeface="Times New Roman" panose="02020603050405020304" pitchFamily="18" charset="0"/>
            </a:endParaRPr>
          </a:p>
          <a:p>
            <a:pPr lvl="1">
              <a:buSzPct val="100000"/>
            </a:pPr>
            <a:endParaRPr lang="en-US" altLang="zh-CN" dirty="0" smtClean="0">
              <a:latin typeface="Times New Roman" panose="02020603050405020304" pitchFamily="18" charset="0"/>
              <a:cs typeface="Times New Roman" panose="02020603050405020304" pitchFamily="18" charset="0"/>
            </a:endParaRPr>
          </a:p>
          <a:p>
            <a:pPr lvl="1">
              <a:buSzPct val="100000"/>
            </a:pPr>
            <a:endParaRPr lang="en-US" altLang="zh-CN" dirty="0" smtClean="0">
              <a:latin typeface="Times New Roman" panose="02020603050405020304" pitchFamily="18" charset="0"/>
              <a:cs typeface="Times New Roman" panose="02020603050405020304" pitchFamily="18" charset="0"/>
            </a:endParaRPr>
          </a:p>
          <a:p>
            <a:pPr lvl="1">
              <a:buSzPct val="100000"/>
            </a:pPr>
            <a:endParaRPr lang="en-US" altLang="zh-CN" dirty="0">
              <a:latin typeface="Times New Roman" panose="02020603050405020304" pitchFamily="18" charset="0"/>
              <a:cs typeface="Times New Roman" panose="02020603050405020304" pitchFamily="18" charset="0"/>
            </a:endParaRPr>
          </a:p>
          <a:p>
            <a:pPr marL="344487" lvl="1" indent="0">
              <a:buSzPct val="100000"/>
              <a:buNone/>
            </a:pPr>
            <a:endParaRPr lang="zh-CN" altLang="en-US" dirty="0">
              <a:latin typeface="Times New Roman" panose="02020603050405020304" pitchFamily="18" charset="0"/>
              <a:cs typeface="Times New Roman" panose="02020603050405020304" pitchFamily="18" charset="0"/>
            </a:endParaRPr>
          </a:p>
          <a:p>
            <a:pPr lvl="1">
              <a:buSzPct val="100000"/>
            </a:pPr>
            <a:endParaRPr lang="zh-CN" altLang="en-US" dirty="0">
              <a:latin typeface="Times New Roman" panose="02020603050405020304" pitchFamily="18" charset="0"/>
              <a:cs typeface="Times New Roman" panose="02020603050405020304" pitchFamily="18" charset="0"/>
            </a:endParaRPr>
          </a:p>
          <a:p>
            <a:pPr lvl="1">
              <a:buSzPct val="100000"/>
            </a:pPr>
            <a:endParaRPr lang="en-US" altLang="zh-CN" dirty="0">
              <a:latin typeface="Times New Roman" panose="02020603050405020304" pitchFamily="18" charset="0"/>
              <a:cs typeface="Times New Roman" panose="02020603050405020304" pitchFamily="18" charset="0"/>
            </a:endParaRPr>
          </a:p>
          <a:p>
            <a:pPr lvl="1"/>
            <a:endParaRPr lang="en-US" altLang="zh-CN"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064896" cy="582597"/>
          </a:xfrm>
        </p:spPr>
        <p:txBody>
          <a:bodyPr/>
          <a:lstStyle/>
          <a:p>
            <a:r>
              <a:rPr lang="zh-CN" altLang="en-US" dirty="0">
                <a:latin typeface="Times New Roman" panose="02020603050405020304" pitchFamily="18" charset="0"/>
                <a:cs typeface="Times New Roman" panose="02020603050405020304" pitchFamily="18" charset="0"/>
              </a:rPr>
              <a:t>林火颗粒</a:t>
            </a:r>
            <a:r>
              <a:rPr lang="zh-CN" altLang="en-US" dirty="0" smtClean="0">
                <a:latin typeface="Times New Roman" panose="02020603050405020304" pitchFamily="18" charset="0"/>
                <a:cs typeface="Times New Roman" panose="02020603050405020304" pitchFamily="18" charset="0"/>
              </a:rPr>
              <a:t>辐射对林火气候十分重要</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634482448"/>
      </p:ext>
    </p:extLst>
  </p:cSld>
  <p:clrMapOvr>
    <a:masterClrMapping/>
  </p:clrMapOvr>
  <mc:AlternateContent xmlns:mc="http://schemas.openxmlformats.org/markup-compatibility/2006" xmlns:p14="http://schemas.microsoft.com/office/powerpoint/2010/main">
    <mc:Choice Requires="p14">
      <p:transition spd="slow" p14:dur="2000" advTm="4626"/>
    </mc:Choice>
    <mc:Fallback xmlns="">
      <p:transition spd="slow" advTm="4626"/>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34320" y="2586719"/>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67544" y="213933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0" y="1336325"/>
            <a:ext cx="33478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smtClean="0">
                <a:ea typeface="黑体" panose="02010609060101010101" pitchFamily="49" charset="-122"/>
              </a:rPr>
              <a:t>研究工作进展</a:t>
            </a:r>
            <a:endParaRPr lang="zh-CN" altLang="en-US" sz="4000" baseline="0" dirty="0">
              <a:ea typeface="黑体" panose="02010609060101010101" pitchFamily="49" charset="-122"/>
            </a:endParaRPr>
          </a:p>
        </p:txBody>
      </p:sp>
      <p:sp>
        <p:nvSpPr>
          <p:cNvPr id="21" name="AutoShape 4"/>
          <p:cNvSpPr>
            <a:spLocks noChangeArrowheads="1"/>
          </p:cNvSpPr>
          <p:nvPr/>
        </p:nvSpPr>
        <p:spPr bwMode="auto">
          <a:xfrm>
            <a:off x="-103753" y="2301312"/>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sp>
        <p:nvSpPr>
          <p:cNvPr id="2" name="文本框 1"/>
          <p:cNvSpPr txBox="1"/>
          <p:nvPr/>
        </p:nvSpPr>
        <p:spPr>
          <a:xfrm>
            <a:off x="648680" y="2695552"/>
            <a:ext cx="8043292"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林火排放混合黑碳烟颗粒形貌重构及</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分析</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具有不同覆盖结构的林火排放黑碳烟颗粒非球</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辐射模型</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a:t>
            </a: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碳颗粒</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形貌对有机碳吸收推断的影响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 棕碳覆盖层对黑碳吸收强化的</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rgbClr val="0000FF"/>
                </a:solidFill>
                <a:latin typeface="Times New Roman" panose="02020603050405020304" pitchFamily="18" charset="0"/>
                <a:ea typeface="+mj-ea"/>
                <a:cs typeface="Times New Roman" panose="02020603050405020304" pitchFamily="18" charset="0"/>
              </a:rPr>
              <a:t>基于机器学习的黑碳辐射特性参数化</a:t>
            </a:r>
            <a:endParaRPr lang="en-US" altLang="zh-CN" sz="2400" dirty="0" smtClean="0">
              <a:solidFill>
                <a:srgbClr val="0000FF"/>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黑碳非球模型与大气模式耦合</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p:txBody>
      </p:sp>
      <p:pic>
        <p:nvPicPr>
          <p:cNvPr id="12"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3226865"/>
      </p:ext>
    </p:extLst>
  </p:cSld>
  <p:clrMapOvr>
    <a:masterClrMapping/>
  </p:clrMapOvr>
  <mc:AlternateContent xmlns:mc="http://schemas.openxmlformats.org/markup-compatibility/2006" xmlns:p14="http://schemas.microsoft.com/office/powerpoint/2010/main">
    <mc:Choice Requires="p14">
      <p:transition spd="slow" p14:dur="2000" advTm="8276"/>
    </mc:Choice>
    <mc:Fallback xmlns="">
      <p:transition spd="slow" advTm="8276"/>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参数化方法</a:t>
            </a:r>
          </a:p>
          <a:p>
            <a:pPr lvl="1">
              <a:buSzPct val="100000"/>
            </a:pPr>
            <a:r>
              <a:rPr lang="zh-CN" altLang="en-US" dirty="0" smtClean="0">
                <a:solidFill>
                  <a:srgbClr val="FF0000"/>
                </a:solidFill>
                <a:latin typeface="Times New Roman" panose="02020603050405020304" pitchFamily="18" charset="0"/>
                <a:cs typeface="Times New Roman" panose="02020603050405020304" pitchFamily="18" charset="0"/>
              </a:rPr>
              <a:t>非球</a:t>
            </a:r>
            <a:r>
              <a:rPr lang="zh-CN" altLang="en-US" dirty="0" smtClean="0">
                <a:latin typeface="Times New Roman" panose="02020603050405020304" pitchFamily="18" charset="0"/>
                <a:cs typeface="Times New Roman" panose="02020603050405020304" pitchFamily="18" charset="0"/>
              </a:rPr>
              <a:t>辐射模型计算量</a:t>
            </a:r>
            <a:r>
              <a:rPr lang="zh-CN" altLang="en-US" dirty="0" smtClean="0">
                <a:solidFill>
                  <a:srgbClr val="FF0000"/>
                </a:solidFill>
                <a:latin typeface="Times New Roman" panose="02020603050405020304" pitchFamily="18" charset="0"/>
                <a:cs typeface="Times New Roman" panose="02020603050405020304" pitchFamily="18" charset="0"/>
              </a:rPr>
              <a:t>庞大</a:t>
            </a:r>
            <a:r>
              <a:rPr lang="zh-CN" altLang="en-US" dirty="0" smtClean="0">
                <a:latin typeface="Times New Roman" panose="02020603050405020304" pitchFamily="18" charset="0"/>
                <a:cs typeface="Times New Roman" panose="02020603050405020304" pitchFamily="18" charset="0"/>
              </a:rPr>
              <a:t>，一个直接的</a:t>
            </a:r>
            <a:r>
              <a:rPr lang="zh-CN" altLang="en-US" dirty="0" smtClean="0">
                <a:solidFill>
                  <a:srgbClr val="FF0000"/>
                </a:solidFill>
                <a:latin typeface="Times New Roman" panose="02020603050405020304" pitchFamily="18" charset="0"/>
                <a:cs typeface="Times New Roman" panose="02020603050405020304" pitchFamily="18" charset="0"/>
              </a:rPr>
              <a:t>形貌</a:t>
            </a:r>
            <a:r>
              <a:rPr lang="en-US" altLang="zh-CN" dirty="0" smtClean="0">
                <a:solidFill>
                  <a:srgbClr val="FF0000"/>
                </a:solidFill>
                <a:latin typeface="Times New Roman" panose="02020603050405020304" pitchFamily="18" charset="0"/>
                <a:cs typeface="Times New Roman" panose="02020603050405020304" pitchFamily="18" charset="0"/>
              </a:rPr>
              <a:t>-</a:t>
            </a:r>
            <a:r>
              <a:rPr lang="zh-CN" altLang="en-US" dirty="0" smtClean="0">
                <a:solidFill>
                  <a:srgbClr val="FF0000"/>
                </a:solidFill>
                <a:latin typeface="Times New Roman" panose="02020603050405020304" pitchFamily="18" charset="0"/>
                <a:cs typeface="Times New Roman" panose="02020603050405020304" pitchFamily="18" charset="0"/>
              </a:rPr>
              <a:t>辐射</a:t>
            </a:r>
            <a:r>
              <a:rPr lang="zh-CN" altLang="en-US" dirty="0" smtClean="0">
                <a:latin typeface="Times New Roman" panose="02020603050405020304" pitchFamily="18" charset="0"/>
                <a:cs typeface="Times New Roman" panose="02020603050405020304" pitchFamily="18" charset="0"/>
              </a:rPr>
              <a:t>特性关系更加实用</a:t>
            </a:r>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064896" cy="582597"/>
          </a:xfrm>
        </p:spPr>
        <p:txBody>
          <a:bodyPr/>
          <a:lstStyle/>
          <a:p>
            <a:r>
              <a:rPr lang="zh-CN" altLang="en-US" dirty="0">
                <a:latin typeface="Times New Roman" panose="02020603050405020304" pitchFamily="18" charset="0"/>
                <a:cs typeface="Times New Roman" panose="02020603050405020304" pitchFamily="18" charset="0"/>
              </a:rPr>
              <a:t>基于机器学习的黑碳辐射特性参数化</a:t>
            </a:r>
          </a:p>
        </p:txBody>
      </p:sp>
      <p:pic>
        <p:nvPicPr>
          <p:cNvPr id="7" name="图片 6"/>
          <p:cNvPicPr>
            <a:picLocks noChangeAspect="1"/>
          </p:cNvPicPr>
          <p:nvPr/>
        </p:nvPicPr>
        <p:blipFill>
          <a:blip r:embed="rId4"/>
          <a:stretch>
            <a:fillRect/>
          </a:stretch>
        </p:blipFill>
        <p:spPr>
          <a:xfrm>
            <a:off x="1043608" y="2852936"/>
            <a:ext cx="7631321" cy="3312368"/>
          </a:xfrm>
          <a:prstGeom prst="rect">
            <a:avLst/>
          </a:prstGeom>
        </p:spPr>
      </p:pic>
    </p:spTree>
    <p:custDataLst>
      <p:tags r:id="rId1"/>
    </p:custDataLst>
    <p:extLst>
      <p:ext uri="{BB962C8B-B14F-4D97-AF65-F5344CB8AC3E}">
        <p14:creationId xmlns:p14="http://schemas.microsoft.com/office/powerpoint/2010/main" val="423803708"/>
      </p:ext>
    </p:extLst>
  </p:cSld>
  <p:clrMapOvr>
    <a:masterClrMapping/>
  </p:clrMapOvr>
  <mc:AlternateContent xmlns:mc="http://schemas.openxmlformats.org/markup-compatibility/2006" xmlns:p14="http://schemas.microsoft.com/office/powerpoint/2010/main">
    <mc:Choice Requires="p14">
      <p:transition spd="slow" p14:dur="2000" advTm="36654"/>
    </mc:Choice>
    <mc:Fallback xmlns="">
      <p:transition spd="slow" advTm="36654"/>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方法</a:t>
            </a:r>
            <a:r>
              <a:rPr lang="zh-CN" altLang="en-US" sz="2600" dirty="0" smtClean="0">
                <a:latin typeface="Times New Roman" panose="02020603050405020304" pitchFamily="18" charset="0"/>
                <a:cs typeface="Times New Roman" panose="02020603050405020304" pitchFamily="18" charset="0"/>
              </a:rPr>
              <a:t>性能</a:t>
            </a: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064896" cy="582597"/>
          </a:xfrm>
        </p:spPr>
        <p:txBody>
          <a:bodyPr/>
          <a:lstStyle/>
          <a:p>
            <a:r>
              <a:rPr lang="zh-CN" altLang="en-US" dirty="0">
                <a:latin typeface="Times New Roman" panose="02020603050405020304" pitchFamily="18" charset="0"/>
                <a:cs typeface="Times New Roman" panose="02020603050405020304" pitchFamily="18" charset="0"/>
              </a:rPr>
              <a:t>基于机器学习的黑碳辐射特性参数化</a:t>
            </a:r>
          </a:p>
        </p:txBody>
      </p:sp>
      <p:pic>
        <p:nvPicPr>
          <p:cNvPr id="4" name="图片 3"/>
          <p:cNvPicPr>
            <a:picLocks noChangeAspect="1"/>
          </p:cNvPicPr>
          <p:nvPr/>
        </p:nvPicPr>
        <p:blipFill>
          <a:blip r:embed="rId4"/>
          <a:stretch>
            <a:fillRect/>
          </a:stretch>
        </p:blipFill>
        <p:spPr>
          <a:xfrm>
            <a:off x="155994" y="1988840"/>
            <a:ext cx="4220598" cy="3312368"/>
          </a:xfrm>
          <a:prstGeom prst="rect">
            <a:avLst/>
          </a:prstGeom>
        </p:spPr>
      </p:pic>
      <p:pic>
        <p:nvPicPr>
          <p:cNvPr id="5" name="图片 4"/>
          <p:cNvPicPr>
            <a:picLocks noChangeAspect="1"/>
          </p:cNvPicPr>
          <p:nvPr/>
        </p:nvPicPr>
        <p:blipFill>
          <a:blip r:embed="rId5"/>
          <a:stretch>
            <a:fillRect/>
          </a:stretch>
        </p:blipFill>
        <p:spPr>
          <a:xfrm>
            <a:off x="4497744" y="1963243"/>
            <a:ext cx="4264999" cy="3201913"/>
          </a:xfrm>
          <a:prstGeom prst="rect">
            <a:avLst/>
          </a:prstGeom>
        </p:spPr>
      </p:pic>
      <p:sp>
        <p:nvSpPr>
          <p:cNvPr id="6" name="文本框 5"/>
          <p:cNvSpPr txBox="1"/>
          <p:nvPr/>
        </p:nvSpPr>
        <p:spPr>
          <a:xfrm>
            <a:off x="2195736" y="5706086"/>
            <a:ext cx="3888432" cy="830997"/>
          </a:xfrm>
          <a:prstGeom prst="rect">
            <a:avLst/>
          </a:prstGeom>
          <a:solidFill>
            <a:schemeClr val="accent3"/>
          </a:solidFill>
        </p:spPr>
        <p:txBody>
          <a:bodyPr wrap="square" rtlCol="0">
            <a:spAutoFit/>
          </a:bodyPr>
          <a:lstStyle/>
          <a:p>
            <a:r>
              <a:rPr lang="zh-CN" altLang="en-US" sz="2400" dirty="0" smtClean="0">
                <a:latin typeface="Times New Roman" panose="02020603050405020304" pitchFamily="18" charset="0"/>
                <a:ea typeface="+mj-ea"/>
              </a:rPr>
              <a:t>当形貌参数在训练集范围内，效果较好</a:t>
            </a:r>
            <a:endParaRPr lang="en-US" sz="2400" dirty="0" smtClean="0">
              <a:latin typeface="Times New Roman" panose="02020603050405020304" pitchFamily="18" charset="0"/>
              <a:ea typeface="+mj-ea"/>
            </a:endParaRPr>
          </a:p>
        </p:txBody>
      </p:sp>
    </p:spTree>
    <p:custDataLst>
      <p:tags r:id="rId1"/>
    </p:custDataLst>
    <p:extLst>
      <p:ext uri="{BB962C8B-B14F-4D97-AF65-F5344CB8AC3E}">
        <p14:creationId xmlns:p14="http://schemas.microsoft.com/office/powerpoint/2010/main" val="451844401"/>
      </p:ext>
    </p:extLst>
  </p:cSld>
  <p:clrMapOvr>
    <a:masterClrMapping/>
  </p:clrMapOvr>
  <mc:AlternateContent xmlns:mc="http://schemas.openxmlformats.org/markup-compatibility/2006" xmlns:p14="http://schemas.microsoft.com/office/powerpoint/2010/main">
    <mc:Choice Requires="p14">
      <p:transition spd="slow" p14:dur="2000" advTm="9498"/>
    </mc:Choice>
    <mc:Fallback xmlns="">
      <p:transition spd="slow" advTm="9498"/>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方法</a:t>
            </a:r>
            <a:r>
              <a:rPr lang="zh-CN" altLang="en-US" sz="2600" dirty="0" smtClean="0">
                <a:latin typeface="Times New Roman" panose="02020603050405020304" pitchFamily="18" charset="0"/>
                <a:cs typeface="Times New Roman" panose="02020603050405020304" pitchFamily="18" charset="0"/>
              </a:rPr>
              <a:t>性能</a:t>
            </a: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064896" cy="582597"/>
          </a:xfrm>
        </p:spPr>
        <p:txBody>
          <a:bodyPr/>
          <a:lstStyle/>
          <a:p>
            <a:r>
              <a:rPr lang="zh-CN" altLang="en-US" dirty="0">
                <a:latin typeface="Times New Roman" panose="02020603050405020304" pitchFamily="18" charset="0"/>
                <a:cs typeface="Times New Roman" panose="02020603050405020304" pitchFamily="18" charset="0"/>
              </a:rPr>
              <a:t>基于机器学习的黑碳辐射特性参数化</a:t>
            </a:r>
          </a:p>
        </p:txBody>
      </p:sp>
      <p:pic>
        <p:nvPicPr>
          <p:cNvPr id="7" name="图片 6"/>
          <p:cNvPicPr>
            <a:picLocks noChangeAspect="1"/>
          </p:cNvPicPr>
          <p:nvPr/>
        </p:nvPicPr>
        <p:blipFill>
          <a:blip r:embed="rId4"/>
          <a:stretch>
            <a:fillRect/>
          </a:stretch>
        </p:blipFill>
        <p:spPr>
          <a:xfrm>
            <a:off x="-129552" y="1700808"/>
            <a:ext cx="5046992" cy="3816424"/>
          </a:xfrm>
          <a:prstGeom prst="rect">
            <a:avLst/>
          </a:prstGeom>
        </p:spPr>
      </p:pic>
      <p:pic>
        <p:nvPicPr>
          <p:cNvPr id="8" name="图片 7"/>
          <p:cNvPicPr>
            <a:picLocks noChangeAspect="1"/>
          </p:cNvPicPr>
          <p:nvPr/>
        </p:nvPicPr>
        <p:blipFill>
          <a:blip r:embed="rId5"/>
          <a:stretch>
            <a:fillRect/>
          </a:stretch>
        </p:blipFill>
        <p:spPr>
          <a:xfrm>
            <a:off x="4582042" y="3513120"/>
            <a:ext cx="4562313" cy="3365730"/>
          </a:xfrm>
          <a:prstGeom prst="rect">
            <a:avLst/>
          </a:prstGeom>
        </p:spPr>
      </p:pic>
      <p:sp>
        <p:nvSpPr>
          <p:cNvPr id="9" name="文本框 8"/>
          <p:cNvSpPr txBox="1"/>
          <p:nvPr/>
        </p:nvSpPr>
        <p:spPr>
          <a:xfrm>
            <a:off x="525399" y="5677797"/>
            <a:ext cx="3888432" cy="830997"/>
          </a:xfrm>
          <a:prstGeom prst="rect">
            <a:avLst/>
          </a:prstGeom>
          <a:solidFill>
            <a:schemeClr val="accent3"/>
          </a:solidFill>
        </p:spPr>
        <p:txBody>
          <a:bodyPr wrap="square" rtlCol="0">
            <a:spAutoFit/>
          </a:bodyPr>
          <a:lstStyle/>
          <a:p>
            <a:r>
              <a:rPr lang="zh-CN" altLang="en-US" sz="2400" dirty="0" smtClean="0">
                <a:latin typeface="Times New Roman" panose="02020603050405020304" pitchFamily="18" charset="0"/>
                <a:ea typeface="+mj-ea"/>
              </a:rPr>
              <a:t>当形貌参数超过训练集范围，效果较差</a:t>
            </a:r>
            <a:endParaRPr lang="en-US" sz="2400" dirty="0" smtClean="0">
              <a:latin typeface="Times New Roman" panose="02020603050405020304" pitchFamily="18" charset="0"/>
              <a:ea typeface="+mj-ea"/>
            </a:endParaRPr>
          </a:p>
        </p:txBody>
      </p:sp>
      <p:sp>
        <p:nvSpPr>
          <p:cNvPr id="10" name="文本框 9"/>
          <p:cNvSpPr txBox="1"/>
          <p:nvPr/>
        </p:nvSpPr>
        <p:spPr>
          <a:xfrm>
            <a:off x="5175304" y="1072437"/>
            <a:ext cx="3888432" cy="830997"/>
          </a:xfrm>
          <a:prstGeom prst="rect">
            <a:avLst/>
          </a:prstGeom>
          <a:solidFill>
            <a:schemeClr val="accent3"/>
          </a:solidFill>
        </p:spPr>
        <p:txBody>
          <a:bodyPr wrap="square" rtlCol="0">
            <a:spAutoFit/>
          </a:bodyPr>
          <a:lstStyle/>
          <a:p>
            <a:r>
              <a:rPr lang="zh-CN" altLang="en-US" sz="2400" dirty="0" smtClean="0">
                <a:latin typeface="Times New Roman" panose="02020603050405020304" pitchFamily="18" charset="0"/>
                <a:ea typeface="+mj-ea"/>
              </a:rPr>
              <a:t>添加</a:t>
            </a:r>
            <a:r>
              <a:rPr lang="zh-CN" altLang="en-US" sz="2400" dirty="0" smtClean="0">
                <a:solidFill>
                  <a:srgbClr val="FF0000"/>
                </a:solidFill>
                <a:latin typeface="Times New Roman" panose="02020603050405020304" pitchFamily="18" charset="0"/>
                <a:ea typeface="+mj-ea"/>
              </a:rPr>
              <a:t>少量</a:t>
            </a:r>
            <a:r>
              <a:rPr lang="zh-CN" altLang="en-US" sz="2400" dirty="0" smtClean="0">
                <a:latin typeface="Times New Roman" panose="02020603050405020304" pitchFamily="18" charset="0"/>
                <a:ea typeface="+mj-ea"/>
              </a:rPr>
              <a:t>训练集，方法性能显著提高</a:t>
            </a:r>
            <a:endParaRPr lang="en-US" sz="2400" dirty="0" smtClean="0">
              <a:latin typeface="Times New Roman" panose="02020603050405020304" pitchFamily="18" charset="0"/>
              <a:ea typeface="+mj-ea"/>
            </a:endParaRPr>
          </a:p>
        </p:txBody>
      </p:sp>
      <p:sp>
        <p:nvSpPr>
          <p:cNvPr id="11" name="文本框 10"/>
          <p:cNvSpPr txBox="1"/>
          <p:nvPr/>
        </p:nvSpPr>
        <p:spPr>
          <a:xfrm>
            <a:off x="5175304" y="2136037"/>
            <a:ext cx="3888432" cy="1200329"/>
          </a:xfrm>
          <a:prstGeom prst="rect">
            <a:avLst/>
          </a:prstGeom>
          <a:solidFill>
            <a:schemeClr val="accent3"/>
          </a:solidFill>
        </p:spPr>
        <p:txBody>
          <a:bodyPr wrap="square" rtlCol="0">
            <a:spAutoFit/>
          </a:bodyPr>
          <a:lstStyle/>
          <a:p>
            <a:r>
              <a:rPr lang="zh-CN" altLang="en-US" sz="2400" dirty="0" smtClean="0">
                <a:latin typeface="Times New Roman" panose="02020603050405020304" pitchFamily="18" charset="0"/>
                <a:ea typeface="+mj-ea"/>
              </a:rPr>
              <a:t>可通过训练</a:t>
            </a:r>
            <a:r>
              <a:rPr lang="zh-CN" altLang="en-US" sz="2400" dirty="0" smtClean="0">
                <a:solidFill>
                  <a:srgbClr val="FF0000"/>
                </a:solidFill>
                <a:latin typeface="Times New Roman" panose="02020603050405020304" pitchFamily="18" charset="0"/>
                <a:ea typeface="+mj-ea"/>
              </a:rPr>
              <a:t>小量样本</a:t>
            </a:r>
            <a:r>
              <a:rPr lang="zh-CN" altLang="en-US" sz="2400" dirty="0" smtClean="0">
                <a:latin typeface="Times New Roman" panose="02020603050405020304" pitchFamily="18" charset="0"/>
                <a:ea typeface="+mj-ea"/>
              </a:rPr>
              <a:t>来覆盖</a:t>
            </a:r>
            <a:r>
              <a:rPr lang="zh-CN" altLang="en-US" sz="2400" dirty="0" smtClean="0">
                <a:solidFill>
                  <a:srgbClr val="FF0000"/>
                </a:solidFill>
                <a:latin typeface="Times New Roman" panose="02020603050405020304" pitchFamily="18" charset="0"/>
                <a:ea typeface="+mj-ea"/>
              </a:rPr>
              <a:t>大范围</a:t>
            </a:r>
            <a:r>
              <a:rPr lang="zh-CN" altLang="en-US" sz="2400" dirty="0" smtClean="0">
                <a:latin typeface="Times New Roman" panose="02020603050405020304" pitchFamily="18" charset="0"/>
                <a:ea typeface="+mj-ea"/>
              </a:rPr>
              <a:t>数据，</a:t>
            </a:r>
            <a:r>
              <a:rPr lang="zh-CN" altLang="en-US" sz="2400" dirty="0" smtClean="0">
                <a:solidFill>
                  <a:srgbClr val="FF0000"/>
                </a:solidFill>
                <a:latin typeface="Times New Roman" panose="02020603050405020304" pitchFamily="18" charset="0"/>
                <a:ea typeface="+mj-ea"/>
              </a:rPr>
              <a:t>加快</a:t>
            </a:r>
            <a:r>
              <a:rPr lang="zh-CN" altLang="en-US" sz="2400" dirty="0" smtClean="0">
                <a:latin typeface="Times New Roman" panose="02020603050405020304" pitchFamily="18" charset="0"/>
                <a:ea typeface="+mj-ea"/>
              </a:rPr>
              <a:t>大量颗粒辐射特性</a:t>
            </a:r>
            <a:r>
              <a:rPr lang="zh-CN" altLang="en-US" sz="2400" dirty="0" smtClean="0">
                <a:solidFill>
                  <a:srgbClr val="FF0000"/>
                </a:solidFill>
                <a:latin typeface="Times New Roman" panose="02020603050405020304" pitchFamily="18" charset="0"/>
                <a:ea typeface="+mj-ea"/>
              </a:rPr>
              <a:t>计算</a:t>
            </a:r>
            <a:endParaRPr lang="en-US" sz="2400" dirty="0" smtClean="0">
              <a:solidFill>
                <a:srgbClr val="FF0000"/>
              </a:solidFill>
              <a:latin typeface="Times New Roman" panose="02020603050405020304" pitchFamily="18" charset="0"/>
              <a:ea typeface="+mj-ea"/>
            </a:endParaRPr>
          </a:p>
        </p:txBody>
      </p:sp>
    </p:spTree>
    <p:custDataLst>
      <p:tags r:id="rId1"/>
    </p:custDataLst>
    <p:extLst>
      <p:ext uri="{BB962C8B-B14F-4D97-AF65-F5344CB8AC3E}">
        <p14:creationId xmlns:p14="http://schemas.microsoft.com/office/powerpoint/2010/main" val="3078752908"/>
      </p:ext>
    </p:extLst>
  </p:cSld>
  <p:clrMapOvr>
    <a:masterClrMapping/>
  </p:clrMapOvr>
  <mc:AlternateContent xmlns:mc="http://schemas.openxmlformats.org/markup-compatibility/2006" xmlns:p14="http://schemas.microsoft.com/office/powerpoint/2010/main">
    <mc:Choice Requires="p14">
      <p:transition spd="slow" p14:dur="2000" advTm="25005"/>
    </mc:Choice>
    <mc:Fallback xmlns="">
      <p:transition spd="slow" advTm="25005"/>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34320" y="2586719"/>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67544" y="213933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0" y="1336325"/>
            <a:ext cx="33478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smtClean="0">
                <a:ea typeface="黑体" panose="02010609060101010101" pitchFamily="49" charset="-122"/>
              </a:rPr>
              <a:t>研究工作进展</a:t>
            </a:r>
            <a:endParaRPr lang="zh-CN" altLang="en-US" sz="4000" baseline="0" dirty="0">
              <a:ea typeface="黑体" panose="02010609060101010101" pitchFamily="49" charset="-122"/>
            </a:endParaRPr>
          </a:p>
        </p:txBody>
      </p:sp>
      <p:sp>
        <p:nvSpPr>
          <p:cNvPr id="21" name="AutoShape 4"/>
          <p:cNvSpPr>
            <a:spLocks noChangeArrowheads="1"/>
          </p:cNvSpPr>
          <p:nvPr/>
        </p:nvSpPr>
        <p:spPr bwMode="auto">
          <a:xfrm>
            <a:off x="-103753" y="2301312"/>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sp>
        <p:nvSpPr>
          <p:cNvPr id="2" name="文本框 1"/>
          <p:cNvSpPr txBox="1"/>
          <p:nvPr/>
        </p:nvSpPr>
        <p:spPr>
          <a:xfrm>
            <a:off x="648680" y="2695552"/>
            <a:ext cx="8043292"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林火排放混合黑碳烟颗粒形貌重构及</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分析</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具有不同覆盖结构的林火排放黑碳烟颗粒非球</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辐射模型</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黑</a:t>
            </a: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碳颗粒</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形貌对有机碳吸收推断的影响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chemeClr val="bg1">
                    <a:lumMod val="75000"/>
                  </a:schemeClr>
                </a:solidFill>
                <a:latin typeface="Times New Roman" panose="02020603050405020304" pitchFamily="18" charset="0"/>
                <a:ea typeface="+mj-ea"/>
                <a:cs typeface="Times New Roman" panose="02020603050405020304" pitchFamily="18" charset="0"/>
              </a:rPr>
              <a:t> 棕碳覆盖层对黑碳吸收强化的</a:t>
            </a: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影响</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chemeClr val="bg1">
                    <a:lumMod val="75000"/>
                  </a:schemeClr>
                </a:solidFill>
                <a:latin typeface="Times New Roman" panose="02020603050405020304" pitchFamily="18" charset="0"/>
                <a:ea typeface="+mj-ea"/>
                <a:cs typeface="Times New Roman" panose="02020603050405020304" pitchFamily="18" charset="0"/>
              </a:rPr>
              <a:t>基于机器学习的黑碳辐射特性参数化</a:t>
            </a: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smtClean="0">
                <a:solidFill>
                  <a:srgbClr val="0000FF"/>
                </a:solidFill>
                <a:latin typeface="Times New Roman" panose="02020603050405020304" pitchFamily="18" charset="0"/>
                <a:ea typeface="+mj-ea"/>
                <a:cs typeface="Times New Roman" panose="02020603050405020304" pitchFamily="18" charset="0"/>
              </a:rPr>
              <a:t>黑碳非球模型与大气模式耦合</a:t>
            </a:r>
            <a:endParaRPr lang="en-US" altLang="zh-CN" sz="2400" dirty="0" smtClean="0">
              <a:solidFill>
                <a:srgbClr val="0000FF"/>
              </a:solidFill>
              <a:latin typeface="Times New Roman" panose="02020603050405020304" pitchFamily="18" charset="0"/>
              <a:ea typeface="+mj-ea"/>
              <a:cs typeface="Times New Roman" panose="02020603050405020304" pitchFamily="18" charset="0"/>
            </a:endParaRPr>
          </a:p>
          <a:p>
            <a:pPr marL="342900" indent="-342900">
              <a:lnSpc>
                <a:spcPct val="150000"/>
              </a:lnSpc>
              <a:buFont typeface="Wingdings" panose="05000000000000000000" pitchFamily="2" charset="2"/>
              <a:buChar char="u"/>
            </a:pPr>
            <a:endParaRPr lang="en-US" altLang="zh-CN" sz="2400" dirty="0" smtClean="0">
              <a:solidFill>
                <a:schemeClr val="bg1">
                  <a:lumMod val="75000"/>
                </a:schemeClr>
              </a:solidFill>
              <a:latin typeface="Times New Roman" panose="02020603050405020304" pitchFamily="18" charset="0"/>
              <a:ea typeface="+mj-ea"/>
              <a:cs typeface="Times New Roman" panose="02020603050405020304" pitchFamily="18" charset="0"/>
            </a:endParaRPr>
          </a:p>
        </p:txBody>
      </p:sp>
      <p:pic>
        <p:nvPicPr>
          <p:cNvPr id="12"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483975"/>
      </p:ext>
    </p:extLst>
  </p:cSld>
  <p:clrMapOvr>
    <a:masterClrMapping/>
  </p:clrMapOvr>
  <mc:AlternateContent xmlns:mc="http://schemas.openxmlformats.org/markup-compatibility/2006" xmlns:p14="http://schemas.microsoft.com/office/powerpoint/2010/main">
    <mc:Choice Requires="p14">
      <p:transition spd="slow" p14:dur="2000" advTm="14774"/>
    </mc:Choice>
    <mc:Fallback xmlns="">
      <p:transition spd="slow" advTm="14774"/>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88" y="1124744"/>
            <a:ext cx="8414473" cy="5400599"/>
          </a:xfrm>
        </p:spPr>
        <p:txBody>
          <a:bodyPr/>
          <a:lstStyle/>
          <a:p>
            <a:pPr>
              <a:buSzPct val="100000"/>
            </a:pPr>
            <a:r>
              <a:rPr lang="en-US" altLang="zh-CN" dirty="0" smtClean="0">
                <a:latin typeface="Times New Roman" panose="02020603050405020304" pitchFamily="18" charset="0"/>
                <a:cs typeface="Times New Roman" panose="02020603050405020304" pitchFamily="18" charset="0"/>
              </a:rPr>
              <a:t>WRF-</a:t>
            </a:r>
            <a:r>
              <a:rPr lang="en-US" altLang="zh-CN" dirty="0" err="1" smtClean="0">
                <a:latin typeface="Times New Roman" panose="02020603050405020304" pitchFamily="18" charset="0"/>
                <a:cs typeface="Times New Roman" panose="02020603050405020304" pitchFamily="18" charset="0"/>
              </a:rPr>
              <a:t>chem</a:t>
            </a:r>
            <a:r>
              <a:rPr lang="zh-CN" altLang="en-US" dirty="0" smtClean="0">
                <a:latin typeface="Times New Roman" panose="02020603050405020304" pitchFamily="18" charset="0"/>
                <a:cs typeface="Times New Roman" panose="02020603050405020304" pitchFamily="18" charset="0"/>
              </a:rPr>
              <a:t>模拟</a:t>
            </a:r>
            <a:endParaRPr lang="zh-CN" altLang="en-US" dirty="0">
              <a:latin typeface="Times New Roman" panose="02020603050405020304" pitchFamily="18" charset="0"/>
              <a:cs typeface="Times New Roman" panose="02020603050405020304" pitchFamily="18" charset="0"/>
            </a:endParaRPr>
          </a:p>
          <a:p>
            <a:pPr lvl="1">
              <a:buSzPct val="100000"/>
            </a:pPr>
            <a:r>
              <a:rPr lang="zh-CN" altLang="en-US" dirty="0" smtClean="0">
                <a:latin typeface="Times New Roman" panose="02020603050405020304" pitchFamily="18" charset="0"/>
                <a:cs typeface="Times New Roman" panose="02020603050405020304" pitchFamily="18" charset="0"/>
              </a:rPr>
              <a:t>采用区域模式</a:t>
            </a:r>
            <a:r>
              <a:rPr lang="en-US" altLang="zh-CN" dirty="0" smtClean="0">
                <a:latin typeface="Times New Roman" panose="02020603050405020304" pitchFamily="18" charset="0"/>
                <a:cs typeface="Times New Roman" panose="02020603050405020304" pitchFamily="18" charset="0"/>
              </a:rPr>
              <a:t>WRF-</a:t>
            </a:r>
            <a:r>
              <a:rPr lang="en-US" altLang="zh-CN" dirty="0" err="1" smtClean="0">
                <a:latin typeface="Times New Roman" panose="02020603050405020304" pitchFamily="18" charset="0"/>
                <a:cs typeface="Times New Roman" panose="02020603050405020304" pitchFamily="18" charset="0"/>
              </a:rPr>
              <a:t>chem</a:t>
            </a:r>
            <a:r>
              <a:rPr lang="zh-CN" altLang="en-US" dirty="0" smtClean="0">
                <a:latin typeface="Times New Roman" panose="02020603050405020304" pitchFamily="18" charset="0"/>
                <a:cs typeface="Times New Roman" panose="02020603050405020304" pitchFamily="18" charset="0"/>
              </a:rPr>
              <a:t>模拟林火区域颗粒物的浓度分布</a:t>
            </a:r>
            <a:endParaRPr lang="zh-CN" altLang="en-US" dirty="0">
              <a:latin typeface="Times New Roman" panose="02020603050405020304" pitchFamily="18" charset="0"/>
              <a:cs typeface="Times New Roman" panose="02020603050405020304" pitchFamily="18" charset="0"/>
            </a:endParaRPr>
          </a:p>
          <a:p>
            <a:pPr marL="344487" lvl="1" indent="0">
              <a:buNone/>
            </a:pP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黑碳非球模型与大气模式耦合</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2" name="图片 21"/>
          <p:cNvPicPr>
            <a:picLocks noChangeAspect="1"/>
          </p:cNvPicPr>
          <p:nvPr/>
        </p:nvPicPr>
        <p:blipFill>
          <a:blip r:embed="rId4"/>
          <a:stretch>
            <a:fillRect/>
          </a:stretch>
        </p:blipFill>
        <p:spPr>
          <a:xfrm>
            <a:off x="761113" y="2133461"/>
            <a:ext cx="6569849" cy="2647978"/>
          </a:xfrm>
          <a:prstGeom prst="rect">
            <a:avLst/>
          </a:prstGeom>
        </p:spPr>
      </p:pic>
      <p:pic>
        <p:nvPicPr>
          <p:cNvPr id="23" name="图片 22"/>
          <p:cNvPicPr>
            <a:picLocks noChangeAspect="1"/>
          </p:cNvPicPr>
          <p:nvPr/>
        </p:nvPicPr>
        <p:blipFill>
          <a:blip r:embed="rId5"/>
          <a:stretch>
            <a:fillRect/>
          </a:stretch>
        </p:blipFill>
        <p:spPr>
          <a:xfrm>
            <a:off x="107504" y="4922405"/>
            <a:ext cx="4320300" cy="1602938"/>
          </a:xfrm>
          <a:prstGeom prst="rect">
            <a:avLst/>
          </a:prstGeom>
        </p:spPr>
      </p:pic>
      <p:pic>
        <p:nvPicPr>
          <p:cNvPr id="24" name="图片 23"/>
          <p:cNvPicPr>
            <a:picLocks noChangeAspect="1"/>
          </p:cNvPicPr>
          <p:nvPr/>
        </p:nvPicPr>
        <p:blipFill>
          <a:blip r:embed="rId6"/>
          <a:stretch>
            <a:fillRect/>
          </a:stretch>
        </p:blipFill>
        <p:spPr>
          <a:xfrm>
            <a:off x="4516899" y="4909967"/>
            <a:ext cx="4403387" cy="1716750"/>
          </a:xfrm>
          <a:prstGeom prst="rect">
            <a:avLst/>
          </a:prstGeom>
        </p:spPr>
      </p:pic>
    </p:spTree>
    <p:custDataLst>
      <p:tags r:id="rId1"/>
    </p:custDataLst>
    <p:extLst>
      <p:ext uri="{BB962C8B-B14F-4D97-AF65-F5344CB8AC3E}">
        <p14:creationId xmlns:p14="http://schemas.microsoft.com/office/powerpoint/2010/main" val="3086748933"/>
      </p:ext>
    </p:extLst>
  </p:cSld>
  <p:clrMapOvr>
    <a:masterClrMapping/>
  </p:clrMapOvr>
  <mc:AlternateContent xmlns:mc="http://schemas.openxmlformats.org/markup-compatibility/2006" xmlns:p14="http://schemas.microsoft.com/office/powerpoint/2010/main">
    <mc:Choice Requires="p14">
      <p:transition spd="slow" p14:dur="2000" advTm="10997"/>
    </mc:Choice>
    <mc:Fallback xmlns="">
      <p:transition spd="slow" advTm="10997"/>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8414473" cy="2376264"/>
          </a:xfrm>
        </p:spPr>
        <p:txBody>
          <a:bodyPr/>
          <a:lstStyle/>
          <a:p>
            <a:pPr>
              <a:buSzPct val="100000"/>
            </a:pPr>
            <a:r>
              <a:rPr lang="en-US" altLang="zh-CN" dirty="0" err="1" smtClean="0">
                <a:latin typeface="Times New Roman" panose="02020603050405020304" pitchFamily="18" charset="0"/>
                <a:cs typeface="Times New Roman" panose="02020603050405020304" pitchFamily="18" charset="0"/>
              </a:rPr>
              <a:t>FlexAOD</a:t>
            </a:r>
            <a:r>
              <a:rPr lang="zh-CN" altLang="en-US" dirty="0" smtClean="0">
                <a:latin typeface="Times New Roman" panose="02020603050405020304" pitchFamily="18" charset="0"/>
                <a:cs typeface="Times New Roman" panose="02020603050405020304" pitchFamily="18" charset="0"/>
              </a:rPr>
              <a:t>模拟</a:t>
            </a:r>
            <a:endParaRPr lang="zh-CN" altLang="en-US" dirty="0">
              <a:latin typeface="Times New Roman" panose="02020603050405020304" pitchFamily="18" charset="0"/>
              <a:cs typeface="Times New Roman" panose="02020603050405020304" pitchFamily="18" charset="0"/>
            </a:endParaRPr>
          </a:p>
          <a:p>
            <a:pPr marL="742950" lvl="1" indent="-285750"/>
            <a:r>
              <a:rPr lang="en-US" altLang="en-US" dirty="0" err="1">
                <a:latin typeface="Times New Roman" panose="02020603050405020304" pitchFamily="18" charset="0"/>
              </a:rPr>
              <a:t>FlexAOD</a:t>
            </a:r>
            <a:r>
              <a:rPr lang="zh-CN" altLang="en-US" dirty="0">
                <a:latin typeface="Times New Roman" panose="02020603050405020304" pitchFamily="18" charset="0"/>
              </a:rPr>
              <a:t>为</a:t>
            </a:r>
            <a:r>
              <a:rPr lang="en-US" altLang="zh-CN" dirty="0">
                <a:latin typeface="Times New Roman" panose="02020603050405020304" pitchFamily="18" charset="0"/>
              </a:rPr>
              <a:t>Geos-</a:t>
            </a:r>
            <a:r>
              <a:rPr lang="en-US" altLang="zh-CN" dirty="0" err="1">
                <a:latin typeface="Times New Roman" panose="02020603050405020304" pitchFamily="18" charset="0"/>
              </a:rPr>
              <a:t>chem</a:t>
            </a:r>
            <a:r>
              <a:rPr lang="zh-CN" altLang="en-US" dirty="0">
                <a:latin typeface="Times New Roman" panose="02020603050405020304" pitchFamily="18" charset="0"/>
              </a:rPr>
              <a:t>光学后处理软件，我们扩展其功能应用于</a:t>
            </a:r>
            <a:r>
              <a:rPr lang="en-US" altLang="zh-CN" dirty="0">
                <a:latin typeface="Times New Roman" panose="02020603050405020304" pitchFamily="18" charset="0"/>
              </a:rPr>
              <a:t>WRF-</a:t>
            </a:r>
            <a:r>
              <a:rPr lang="en-US" altLang="zh-CN" dirty="0" err="1">
                <a:latin typeface="Times New Roman" panose="02020603050405020304" pitchFamily="18" charset="0"/>
              </a:rPr>
              <a:t>chem</a:t>
            </a:r>
            <a:r>
              <a:rPr lang="zh-CN" altLang="en-US" dirty="0" smtClean="0">
                <a:latin typeface="Times New Roman" panose="02020603050405020304" pitchFamily="18" charset="0"/>
              </a:rPr>
              <a:t>后处理</a:t>
            </a:r>
            <a:endParaRPr lang="en-US" altLang="zh-CN" dirty="0" smtClean="0">
              <a:latin typeface="Times New Roman" panose="02020603050405020304" pitchFamily="18" charset="0"/>
            </a:endParaRPr>
          </a:p>
          <a:p>
            <a:pPr marL="742950" lvl="1" indent="-285750"/>
            <a:r>
              <a:rPr lang="en-US" altLang="en-US" dirty="0" err="1">
                <a:latin typeface="Times New Roman" panose="02020603050405020304" pitchFamily="18" charset="0"/>
              </a:rPr>
              <a:t>F</a:t>
            </a:r>
            <a:r>
              <a:rPr lang="en-US" altLang="zh-CN" dirty="0" err="1">
                <a:latin typeface="Times New Roman" panose="02020603050405020304" pitchFamily="18" charset="0"/>
              </a:rPr>
              <a:t>lexAOD</a:t>
            </a:r>
            <a:r>
              <a:rPr lang="zh-CN" altLang="en-US" dirty="0">
                <a:latin typeface="Times New Roman" panose="02020603050405020304" pitchFamily="18" charset="0"/>
              </a:rPr>
              <a:t>假设黑碳形貌为球型，我们通过建立查找表，将其扩展至计算非球型黑碳颗粒辐射特性</a:t>
            </a:r>
            <a:endParaRPr lang="en-US" altLang="en-US" dirty="0">
              <a:latin typeface="Times New Roman" panose="02020603050405020304" pitchFamily="18" charset="0"/>
            </a:endParaRPr>
          </a:p>
          <a:p>
            <a:pPr marL="742950" lvl="1" indent="-285750"/>
            <a:endParaRPr lang="en-US" altLang="zh-CN" dirty="0">
              <a:latin typeface="Times New Roman" panose="02020603050405020304" pitchFamily="18" charset="0"/>
            </a:endParaRPr>
          </a:p>
          <a:p>
            <a:pPr marL="344487" lvl="1" indent="0">
              <a:buNone/>
            </a:pP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黑碳非球模型与大气模式耦合</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p:cNvPicPr>
            <a:picLocks noChangeAspect="1"/>
          </p:cNvPicPr>
          <p:nvPr/>
        </p:nvPicPr>
        <p:blipFill>
          <a:blip r:embed="rId4"/>
          <a:stretch>
            <a:fillRect/>
          </a:stretch>
        </p:blipFill>
        <p:spPr>
          <a:xfrm>
            <a:off x="2160636" y="3356992"/>
            <a:ext cx="4884271" cy="3269848"/>
          </a:xfrm>
          <a:prstGeom prst="rect">
            <a:avLst/>
          </a:prstGeom>
        </p:spPr>
      </p:pic>
    </p:spTree>
    <p:custDataLst>
      <p:tags r:id="rId1"/>
    </p:custDataLst>
    <p:extLst>
      <p:ext uri="{BB962C8B-B14F-4D97-AF65-F5344CB8AC3E}">
        <p14:creationId xmlns:p14="http://schemas.microsoft.com/office/powerpoint/2010/main" val="2357027297"/>
      </p:ext>
    </p:extLst>
  </p:cSld>
  <p:clrMapOvr>
    <a:masterClrMapping/>
  </p:clrMapOvr>
  <mc:AlternateContent xmlns:mc="http://schemas.openxmlformats.org/markup-compatibility/2006" xmlns:p14="http://schemas.microsoft.com/office/powerpoint/2010/main">
    <mc:Choice Requires="p14">
      <p:transition spd="slow" p14:dur="2000" advTm="36907"/>
    </mc:Choice>
    <mc:Fallback xmlns="">
      <p:transition spd="slow" advTm="36907"/>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8414473" cy="720080"/>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黑碳形貌对于区域辐射特性的影响</a:t>
            </a:r>
            <a:endParaRPr lang="zh-CN" altLang="en-US" dirty="0">
              <a:latin typeface="Times New Roman" panose="02020603050405020304" pitchFamily="18" charset="0"/>
              <a:cs typeface="Times New Roman" panose="02020603050405020304" pitchFamily="18" charset="0"/>
            </a:endParaRPr>
          </a:p>
          <a:p>
            <a:pPr marL="742950" lvl="1" indent="-285750"/>
            <a:endParaRPr lang="en-US" altLang="zh-CN" dirty="0">
              <a:latin typeface="Times New Roman" panose="02020603050405020304" pitchFamily="18" charset="0"/>
            </a:endParaRPr>
          </a:p>
          <a:p>
            <a:pPr marL="344487" lvl="1" indent="0">
              <a:buNone/>
            </a:pP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黑碳非球模型与大气模式耦合</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4"/>
          <a:stretch>
            <a:fillRect/>
          </a:stretch>
        </p:blipFill>
        <p:spPr>
          <a:xfrm>
            <a:off x="683568" y="1628800"/>
            <a:ext cx="8215833" cy="4807593"/>
          </a:xfrm>
          <a:prstGeom prst="rect">
            <a:avLst/>
          </a:prstGeom>
        </p:spPr>
      </p:pic>
    </p:spTree>
    <p:custDataLst>
      <p:tags r:id="rId1"/>
    </p:custDataLst>
    <p:extLst>
      <p:ext uri="{BB962C8B-B14F-4D97-AF65-F5344CB8AC3E}">
        <p14:creationId xmlns:p14="http://schemas.microsoft.com/office/powerpoint/2010/main" val="453404132"/>
      </p:ext>
    </p:extLst>
  </p:cSld>
  <p:clrMapOvr>
    <a:masterClrMapping/>
  </p:clrMapOvr>
  <mc:AlternateContent xmlns:mc="http://schemas.openxmlformats.org/markup-compatibility/2006" xmlns:p14="http://schemas.microsoft.com/office/powerpoint/2010/main">
    <mc:Choice Requires="p14">
      <p:transition spd="slow" p14:dur="2000" advTm="1393"/>
    </mc:Choice>
    <mc:Fallback xmlns="">
      <p:transition spd="slow" advTm="1393"/>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8414473" cy="720080"/>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黑碳形貌对于区域辐射特性</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遥感参量</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的影响</a:t>
            </a:r>
            <a:endParaRPr lang="zh-CN" altLang="en-US" dirty="0">
              <a:latin typeface="Times New Roman" panose="02020603050405020304" pitchFamily="18" charset="0"/>
              <a:cs typeface="Times New Roman" panose="02020603050405020304" pitchFamily="18" charset="0"/>
            </a:endParaRPr>
          </a:p>
          <a:p>
            <a:pPr marL="742950" lvl="1" indent="-285750"/>
            <a:endParaRPr lang="en-US" altLang="zh-CN" dirty="0">
              <a:latin typeface="Times New Roman" panose="02020603050405020304" pitchFamily="18" charset="0"/>
            </a:endParaRPr>
          </a:p>
          <a:p>
            <a:pPr marL="344487" lvl="1" indent="0">
              <a:buNone/>
            </a:pP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黑碳非球模型与大气模式耦合</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p:cNvPicPr>
            <a:picLocks noChangeAspect="1"/>
          </p:cNvPicPr>
          <p:nvPr/>
        </p:nvPicPr>
        <p:blipFill>
          <a:blip r:embed="rId4"/>
          <a:stretch>
            <a:fillRect/>
          </a:stretch>
        </p:blipFill>
        <p:spPr>
          <a:xfrm>
            <a:off x="114300" y="1700808"/>
            <a:ext cx="8915400" cy="4638675"/>
          </a:xfrm>
          <a:prstGeom prst="rect">
            <a:avLst/>
          </a:prstGeom>
        </p:spPr>
      </p:pic>
    </p:spTree>
    <p:custDataLst>
      <p:tags r:id="rId1"/>
    </p:custDataLst>
    <p:extLst>
      <p:ext uri="{BB962C8B-B14F-4D97-AF65-F5344CB8AC3E}">
        <p14:creationId xmlns:p14="http://schemas.microsoft.com/office/powerpoint/2010/main" val="3610506828"/>
      </p:ext>
    </p:extLst>
  </p:cSld>
  <p:clrMapOvr>
    <a:masterClrMapping/>
  </p:clrMapOvr>
  <mc:AlternateContent xmlns:mc="http://schemas.openxmlformats.org/markup-compatibility/2006" xmlns:p14="http://schemas.microsoft.com/office/powerpoint/2010/main">
    <mc:Choice Requires="p14">
      <p:transition spd="slow" p14:dur="2000" advTm="6596"/>
    </mc:Choice>
    <mc:Fallback xmlns="">
      <p:transition spd="slow" advTm="6596"/>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1864" y="2204864"/>
            <a:ext cx="8414473" cy="2376264"/>
          </a:xfrm>
        </p:spPr>
        <p:txBody>
          <a:bodyPr/>
          <a:lstStyle/>
          <a:p>
            <a:pPr>
              <a:buSzPct val="100000"/>
            </a:pPr>
            <a:r>
              <a:rPr lang="zh-CN" altLang="en-US" dirty="0" smtClean="0">
                <a:latin typeface="Times New Roman" panose="02020603050405020304" pitchFamily="18" charset="0"/>
                <a:cs typeface="Times New Roman" panose="02020603050405020304" pitchFamily="18" charset="0"/>
              </a:rPr>
              <a:t>辐射强迫效应模拟（代表加热效率）</a:t>
            </a:r>
            <a:endParaRPr lang="en-US" altLang="zh-CN" dirty="0" smtClean="0">
              <a:latin typeface="Times New Roman" panose="02020603050405020304" pitchFamily="18" charset="0"/>
              <a:cs typeface="Times New Roman" panose="02020603050405020304" pitchFamily="18" charset="0"/>
            </a:endParaRPr>
          </a:p>
          <a:p>
            <a:pPr marL="742950" lvl="1" indent="-285750"/>
            <a:r>
              <a:rPr lang="zh-CN" altLang="en-US" dirty="0" smtClean="0">
                <a:latin typeface="Times New Roman" panose="02020603050405020304" pitchFamily="18" charset="0"/>
              </a:rPr>
              <a:t>将</a:t>
            </a:r>
            <a:r>
              <a:rPr lang="en-US" altLang="en-US" dirty="0" err="1">
                <a:latin typeface="Times New Roman" panose="02020603050405020304" pitchFamily="18" charset="0"/>
              </a:rPr>
              <a:t>FlexAOD</a:t>
            </a:r>
            <a:r>
              <a:rPr lang="zh-CN" altLang="en-US" dirty="0">
                <a:latin typeface="Times New Roman" panose="02020603050405020304" pitchFamily="18" charset="0"/>
              </a:rPr>
              <a:t>的输出逐网格导入</a:t>
            </a:r>
            <a:r>
              <a:rPr lang="en-US" altLang="zh-CN" dirty="0" err="1">
                <a:latin typeface="Times New Roman" panose="02020603050405020304" pitchFamily="18" charset="0"/>
              </a:rPr>
              <a:t>LibRadtran</a:t>
            </a:r>
            <a:r>
              <a:rPr lang="zh-CN" altLang="en-US" dirty="0">
                <a:latin typeface="Times New Roman" panose="02020603050405020304" pitchFamily="18" charset="0"/>
              </a:rPr>
              <a:t>辐射传输软件计算辐射通量及黑碳直接辐射</a:t>
            </a:r>
            <a:r>
              <a:rPr lang="zh-CN" altLang="en-US" dirty="0" smtClean="0">
                <a:latin typeface="Times New Roman" panose="02020603050405020304" pitchFamily="18" charset="0"/>
              </a:rPr>
              <a:t>效应</a:t>
            </a:r>
            <a:endParaRPr lang="en-US" altLang="zh-CN" dirty="0" smtClean="0">
              <a:latin typeface="Times New Roman" panose="02020603050405020304" pitchFamily="18" charset="0"/>
            </a:endParaRPr>
          </a:p>
          <a:p>
            <a:pPr marL="742950" lvl="1" indent="-285750"/>
            <a:r>
              <a:rPr lang="zh-CN" altLang="en-US" dirty="0">
                <a:latin typeface="Times New Roman" panose="02020603050405020304" pitchFamily="18" charset="0"/>
              </a:rPr>
              <a:t>表面反照率采用</a:t>
            </a:r>
            <a:r>
              <a:rPr lang="en-US" altLang="zh-CN" dirty="0">
                <a:latin typeface="Times New Roman" panose="02020603050405020304" pitchFamily="18" charset="0"/>
              </a:rPr>
              <a:t>NASA</a:t>
            </a:r>
            <a:r>
              <a:rPr lang="zh-CN" altLang="en-US" dirty="0">
                <a:latin typeface="Times New Roman" panose="02020603050405020304" pitchFamily="18" charset="0"/>
              </a:rPr>
              <a:t>观测值，缺失值由</a:t>
            </a:r>
            <a:r>
              <a:rPr lang="en-US" altLang="zh-CN" dirty="0">
                <a:latin typeface="Times New Roman" panose="02020603050405020304" pitchFamily="18" charset="0"/>
              </a:rPr>
              <a:t>WRF-</a:t>
            </a:r>
            <a:r>
              <a:rPr lang="en-US" altLang="zh-CN" dirty="0" err="1">
                <a:latin typeface="Times New Roman" panose="02020603050405020304" pitchFamily="18" charset="0"/>
              </a:rPr>
              <a:t>chem</a:t>
            </a:r>
            <a:r>
              <a:rPr lang="zh-CN" altLang="en-US" dirty="0">
                <a:latin typeface="Times New Roman" panose="02020603050405020304" pitchFamily="18" charset="0"/>
              </a:rPr>
              <a:t>输出替代</a:t>
            </a:r>
            <a:endParaRPr lang="en-US" altLang="en-US" dirty="0">
              <a:latin typeface="Times New Roman" panose="02020603050405020304" pitchFamily="18" charset="0"/>
            </a:endParaRPr>
          </a:p>
          <a:p>
            <a:pPr marL="457200" lvl="1" indent="0">
              <a:buNone/>
            </a:pPr>
            <a:endParaRPr lang="en-US" altLang="zh-CN" dirty="0">
              <a:latin typeface="Times New Roman" panose="02020603050405020304" pitchFamily="18" charset="0"/>
            </a:endParaRPr>
          </a:p>
          <a:p>
            <a:pPr marL="742950" lvl="1" indent="-285750"/>
            <a:endParaRPr lang="en-US" altLang="zh-CN" dirty="0">
              <a:latin typeface="Times New Roman" panose="02020603050405020304" pitchFamily="18" charset="0"/>
            </a:endParaRPr>
          </a:p>
          <a:p>
            <a:pPr marL="344487" lvl="1" indent="0">
              <a:buNone/>
            </a:pP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黑碳非球模型与大气模式耦合</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1802487278"/>
      </p:ext>
    </p:extLst>
  </p:cSld>
  <p:clrMapOvr>
    <a:masterClrMapping/>
  </p:clrMapOvr>
  <mc:AlternateContent xmlns:mc="http://schemas.openxmlformats.org/markup-compatibility/2006" xmlns:p14="http://schemas.microsoft.com/office/powerpoint/2010/main">
    <mc:Choice Requires="p14">
      <p:transition spd="slow" p14:dur="2000" advTm="24248"/>
    </mc:Choice>
    <mc:Fallback xmlns="">
      <p:transition spd="slow" advTm="2424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772816"/>
            <a:ext cx="8414473" cy="5400599"/>
          </a:xfrm>
        </p:spPr>
        <p:txBody>
          <a:bodyPr/>
          <a:lstStyle/>
          <a:p>
            <a:pPr>
              <a:buSzPct val="100000"/>
            </a:pPr>
            <a:r>
              <a:rPr lang="zh-CN" altLang="en-US" dirty="0">
                <a:solidFill>
                  <a:srgbClr val="FF0000"/>
                </a:solidFill>
                <a:latin typeface="Times New Roman" panose="02020603050405020304" pitchFamily="18" charset="0"/>
                <a:cs typeface="Times New Roman" panose="02020603050405020304" pitchFamily="18" charset="0"/>
              </a:rPr>
              <a:t>黑碳</a:t>
            </a:r>
            <a:r>
              <a:rPr lang="zh-CN" altLang="en-US" dirty="0" smtClean="0">
                <a:solidFill>
                  <a:srgbClr val="FF0000"/>
                </a:solidFill>
                <a:latin typeface="Times New Roman" panose="02020603050405020304" pitchFamily="18" charset="0"/>
                <a:cs typeface="Times New Roman" panose="02020603050405020304" pitchFamily="18" charset="0"/>
              </a:rPr>
              <a:t>辐射特殊性</a:t>
            </a:r>
            <a:endParaRPr lang="en-US" altLang="zh-CN" dirty="0" smtClean="0">
              <a:solidFill>
                <a:srgbClr val="FF0000"/>
              </a:solidFill>
              <a:latin typeface="Times New Roman" panose="02020603050405020304" pitchFamily="18" charset="0"/>
              <a:cs typeface="Times New Roman" panose="02020603050405020304" pitchFamily="18" charset="0"/>
            </a:endParaRPr>
          </a:p>
          <a:p>
            <a:pPr>
              <a:buSzPct val="100000"/>
            </a:pPr>
            <a:r>
              <a:rPr lang="zh-CN" altLang="en-US" dirty="0" smtClean="0">
                <a:latin typeface="Times New Roman" panose="02020603050405020304" pitchFamily="18" charset="0"/>
                <a:cs typeface="Times New Roman" panose="02020603050405020304" pitchFamily="18" charset="0"/>
              </a:rPr>
              <a:t>林火</a:t>
            </a:r>
            <a:r>
              <a:rPr lang="zh-CN" altLang="en-US" dirty="0">
                <a:latin typeface="Times New Roman" panose="02020603050405020304" pitchFamily="18" charset="0"/>
                <a:cs typeface="Times New Roman" panose="02020603050405020304" pitchFamily="18" charset="0"/>
              </a:rPr>
              <a:t>排放黑碳烟颗粒作为林火颗粒物的重要</a:t>
            </a:r>
            <a:r>
              <a:rPr lang="zh-CN" altLang="en-US" dirty="0" smtClean="0">
                <a:latin typeface="Times New Roman" panose="02020603050405020304" pitchFamily="18" charset="0"/>
                <a:cs typeface="Times New Roman" panose="02020603050405020304" pitchFamily="18" charset="0"/>
              </a:rPr>
              <a:t>成分</a:t>
            </a:r>
            <a:endParaRPr lang="en-US" altLang="zh-CN" dirty="0" smtClean="0">
              <a:latin typeface="Times New Roman" panose="02020603050405020304" pitchFamily="18" charset="0"/>
              <a:cs typeface="Times New Roman" panose="02020603050405020304" pitchFamily="18" charset="0"/>
            </a:endParaRPr>
          </a:p>
          <a:p>
            <a:pPr>
              <a:buSzPct val="100000"/>
            </a:pPr>
            <a:r>
              <a:rPr lang="zh-CN" altLang="en-US" dirty="0">
                <a:latin typeface="Times New Roman" panose="02020603050405020304" pitchFamily="18" charset="0"/>
                <a:cs typeface="Times New Roman" panose="02020603050405020304" pitchFamily="18" charset="0"/>
              </a:rPr>
              <a:t>林火黑碳烟颗粒作为林火大气中</a:t>
            </a:r>
            <a:r>
              <a:rPr lang="zh-CN" altLang="en-US" dirty="0" smtClean="0">
                <a:latin typeface="Times New Roman" panose="02020603050405020304" pitchFamily="18" charset="0"/>
                <a:cs typeface="Times New Roman" panose="02020603050405020304" pitchFamily="18" charset="0"/>
              </a:rPr>
              <a:t>主要</a:t>
            </a:r>
            <a:r>
              <a:rPr lang="zh-CN" altLang="en-US" dirty="0">
                <a:latin typeface="Times New Roman" panose="02020603050405020304" pitchFamily="18" charset="0"/>
                <a:cs typeface="Times New Roman" panose="02020603050405020304" pitchFamily="18" charset="0"/>
              </a:rPr>
              <a:t>的吸收性颗粒物</a:t>
            </a:r>
            <a:r>
              <a:rPr lang="zh-CN" altLang="en-US" dirty="0" smtClean="0">
                <a:latin typeface="Times New Roman" panose="02020603050405020304" pitchFamily="18" charset="0"/>
                <a:cs typeface="Times New Roman" panose="02020603050405020304" pitchFamily="18" charset="0"/>
              </a:rPr>
              <a:t>，现在</a:t>
            </a:r>
            <a:r>
              <a:rPr lang="zh-CN" altLang="en-US" dirty="0">
                <a:latin typeface="Times New Roman" panose="02020603050405020304" pitchFamily="18" charset="0"/>
                <a:cs typeface="Times New Roman" panose="02020603050405020304" pitchFamily="18" charset="0"/>
              </a:rPr>
              <a:t>研究认为</a:t>
            </a:r>
            <a:r>
              <a:rPr lang="zh-CN" altLang="en-US" dirty="0" smtClean="0">
                <a:latin typeface="Times New Roman" panose="02020603050405020304" pitchFamily="18" charset="0"/>
                <a:cs typeface="Times New Roman" panose="02020603050405020304" pitchFamily="18" charset="0"/>
              </a:rPr>
              <a:t>黑碳</a:t>
            </a:r>
            <a:r>
              <a:rPr lang="zh-CN" altLang="en-US" dirty="0">
                <a:latin typeface="Times New Roman" panose="02020603050405020304" pitchFamily="18" charset="0"/>
                <a:cs typeface="Times New Roman" panose="02020603050405020304" pitchFamily="18" charset="0"/>
              </a:rPr>
              <a:t>已超过甲烷成为全球第二大暖化</a:t>
            </a:r>
            <a:r>
              <a:rPr lang="zh-CN" altLang="en-US" dirty="0" smtClean="0">
                <a:latin typeface="Times New Roman" panose="02020603050405020304" pitchFamily="18" charset="0"/>
                <a:cs typeface="Times New Roman" panose="02020603050405020304" pitchFamily="18" charset="0"/>
              </a:rPr>
              <a:t>物质</a:t>
            </a:r>
            <a:endParaRPr lang="en-US" altLang="zh-CN" dirty="0" smtClean="0">
              <a:latin typeface="Times New Roman" panose="02020603050405020304" pitchFamily="18" charset="0"/>
              <a:cs typeface="Times New Roman" panose="02020603050405020304" pitchFamily="18" charset="0"/>
            </a:endParaRPr>
          </a:p>
          <a:p>
            <a:pPr>
              <a:buSzPct val="100000"/>
            </a:pPr>
            <a:r>
              <a:rPr lang="zh-CN" altLang="en-US" dirty="0" smtClean="0">
                <a:latin typeface="Times New Roman" panose="02020603050405020304" pitchFamily="18" charset="0"/>
                <a:cs typeface="Times New Roman" panose="02020603050405020304" pitchFamily="18" charset="0"/>
              </a:rPr>
              <a:t>林火颗粒物形貌、混合状态十分复杂，导致其辐射特性的准确计算困难</a:t>
            </a:r>
            <a:endParaRPr lang="zh-CN" altLang="en-US" dirty="0">
              <a:latin typeface="Times New Roman" panose="02020603050405020304" pitchFamily="18" charset="0"/>
              <a:cs typeface="Times New Roman" panose="02020603050405020304" pitchFamily="18" charset="0"/>
            </a:endParaRPr>
          </a:p>
          <a:p>
            <a:pPr lvl="1">
              <a:buSzPct val="100000"/>
            </a:pPr>
            <a:endParaRPr lang="en-US" altLang="zh-CN" dirty="0" smtClean="0">
              <a:latin typeface="Times New Roman" panose="02020603050405020304" pitchFamily="18" charset="0"/>
              <a:cs typeface="Times New Roman" panose="02020603050405020304" pitchFamily="18" charset="0"/>
            </a:endParaRPr>
          </a:p>
          <a:p>
            <a:pPr lvl="1">
              <a:buSzPct val="100000"/>
            </a:pPr>
            <a:endParaRPr lang="en-US" altLang="zh-CN" dirty="0" smtClean="0">
              <a:latin typeface="Times New Roman" panose="02020603050405020304" pitchFamily="18" charset="0"/>
              <a:cs typeface="Times New Roman" panose="02020603050405020304" pitchFamily="18" charset="0"/>
            </a:endParaRPr>
          </a:p>
          <a:p>
            <a:pPr lvl="1">
              <a:buSzPct val="100000"/>
            </a:pPr>
            <a:endParaRPr lang="en-US" altLang="zh-CN" dirty="0">
              <a:latin typeface="Times New Roman" panose="02020603050405020304" pitchFamily="18" charset="0"/>
              <a:cs typeface="Times New Roman" panose="02020603050405020304" pitchFamily="18" charset="0"/>
            </a:endParaRPr>
          </a:p>
          <a:p>
            <a:pPr marL="344487" lvl="1" indent="0">
              <a:buSzPct val="100000"/>
              <a:buNone/>
            </a:pPr>
            <a:endParaRPr lang="zh-CN" altLang="en-US" dirty="0">
              <a:latin typeface="Times New Roman" panose="02020603050405020304" pitchFamily="18" charset="0"/>
              <a:cs typeface="Times New Roman" panose="02020603050405020304" pitchFamily="18" charset="0"/>
            </a:endParaRPr>
          </a:p>
          <a:p>
            <a:pPr lvl="1">
              <a:buSzPct val="100000"/>
            </a:pPr>
            <a:endParaRPr lang="zh-CN" altLang="en-US" dirty="0">
              <a:latin typeface="Times New Roman" panose="02020603050405020304" pitchFamily="18" charset="0"/>
              <a:cs typeface="Times New Roman" panose="02020603050405020304" pitchFamily="18" charset="0"/>
            </a:endParaRPr>
          </a:p>
          <a:p>
            <a:pPr lvl="1">
              <a:buSzPct val="100000"/>
            </a:pPr>
            <a:endParaRPr lang="en-US" altLang="zh-CN" dirty="0">
              <a:latin typeface="Times New Roman" panose="02020603050405020304" pitchFamily="18" charset="0"/>
              <a:cs typeface="Times New Roman" panose="02020603050405020304" pitchFamily="18" charset="0"/>
            </a:endParaRPr>
          </a:p>
          <a:p>
            <a:pPr lvl="1"/>
            <a:endParaRPr lang="en-US" altLang="zh-CN"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064896" cy="582597"/>
          </a:xfrm>
        </p:spPr>
        <p:txBody>
          <a:bodyPr/>
          <a:lstStyle/>
          <a:p>
            <a:r>
              <a:rPr lang="zh-CN" altLang="en-US" dirty="0" smtClean="0">
                <a:latin typeface="Times New Roman" panose="02020603050405020304" pitchFamily="18" charset="0"/>
                <a:cs typeface="Times New Roman" panose="02020603050405020304" pitchFamily="18" charset="0"/>
              </a:rPr>
              <a:t>黑碳辐射在林火颗粒辐射中特殊</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60348440"/>
      </p:ext>
    </p:extLst>
  </p:cSld>
  <p:clrMapOvr>
    <a:masterClrMapping/>
  </p:clrMapOvr>
  <mc:AlternateContent xmlns:mc="http://schemas.openxmlformats.org/markup-compatibility/2006" xmlns:p14="http://schemas.microsoft.com/office/powerpoint/2010/main">
    <mc:Choice Requires="p14">
      <p:transition spd="slow" p14:dur="2000" advTm="5593"/>
    </mc:Choice>
    <mc:Fallback xmlns="">
      <p:transition spd="slow" advTm="559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黑碳非球模型与大气模式耦合</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内容占位符 11"/>
          <p:cNvPicPr>
            <a:picLocks noGrp="1" noChangeAspect="1"/>
          </p:cNvPicPr>
          <p:nvPr>
            <p:ph idx="1"/>
          </p:nvPr>
        </p:nvPicPr>
        <p:blipFill>
          <a:blip r:embed="rId4"/>
          <a:stretch>
            <a:fillRect/>
          </a:stretch>
        </p:blipFill>
        <p:spPr>
          <a:xfrm>
            <a:off x="323528" y="1124744"/>
            <a:ext cx="7583333" cy="5399087"/>
          </a:xfrm>
          <a:prstGeom prst="rect">
            <a:avLst/>
          </a:prstGeom>
        </p:spPr>
      </p:pic>
    </p:spTree>
    <p:custDataLst>
      <p:tags r:id="rId1"/>
    </p:custDataLst>
    <p:extLst>
      <p:ext uri="{BB962C8B-B14F-4D97-AF65-F5344CB8AC3E}">
        <p14:creationId xmlns:p14="http://schemas.microsoft.com/office/powerpoint/2010/main" val="1208130409"/>
      </p:ext>
    </p:extLst>
  </p:cSld>
  <p:clrMapOvr>
    <a:masterClrMapping/>
  </p:clrMapOvr>
  <mc:AlternateContent xmlns:mc="http://schemas.openxmlformats.org/markup-compatibility/2006" xmlns:p14="http://schemas.microsoft.com/office/powerpoint/2010/main">
    <mc:Choice Requires="p14">
      <p:transition spd="slow" p14:dur="2000" advTm="4033"/>
    </mc:Choice>
    <mc:Fallback xmlns="">
      <p:transition spd="slow" advTm="4033"/>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黑碳非球模型与大气模式耦合</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4"/>
          <a:stretch>
            <a:fillRect/>
          </a:stretch>
        </p:blipFill>
        <p:spPr>
          <a:xfrm>
            <a:off x="1331640" y="1556792"/>
            <a:ext cx="7037427" cy="4287168"/>
          </a:xfrm>
          <a:prstGeom prst="rect">
            <a:avLst/>
          </a:prstGeom>
        </p:spPr>
      </p:pic>
    </p:spTree>
    <p:custDataLst>
      <p:tags r:id="rId1"/>
    </p:custDataLst>
    <p:extLst>
      <p:ext uri="{BB962C8B-B14F-4D97-AF65-F5344CB8AC3E}">
        <p14:creationId xmlns:p14="http://schemas.microsoft.com/office/powerpoint/2010/main" val="1821004100"/>
      </p:ext>
    </p:extLst>
  </p:cSld>
  <p:clrMapOvr>
    <a:masterClrMapping/>
  </p:clrMapOvr>
  <mc:AlternateContent xmlns:mc="http://schemas.openxmlformats.org/markup-compatibility/2006" xmlns:p14="http://schemas.microsoft.com/office/powerpoint/2010/main">
    <mc:Choice Requires="p14">
      <p:transition spd="slow" p14:dur="2000" advTm="1617"/>
    </mc:Choice>
    <mc:Fallback xmlns="">
      <p:transition spd="slow" advTm="1617"/>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76224" y="3437326"/>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57308" y="338461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72008" y="2667020"/>
            <a:ext cx="24117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a:ea typeface="黑体" panose="02010609060101010101" pitchFamily="49" charset="-122"/>
              </a:rPr>
              <a:t>取得成果</a:t>
            </a:r>
            <a:endParaRPr lang="zh-CN" altLang="en-US" sz="4000" baseline="0" dirty="0">
              <a:ea typeface="黑体" panose="02010609060101010101" pitchFamily="49" charset="-122"/>
            </a:endParaRPr>
          </a:p>
        </p:txBody>
      </p:sp>
      <p:sp>
        <p:nvSpPr>
          <p:cNvPr id="21" name="AutoShape 4"/>
          <p:cNvSpPr>
            <a:spLocks noChangeArrowheads="1"/>
          </p:cNvSpPr>
          <p:nvPr/>
        </p:nvSpPr>
        <p:spPr bwMode="auto">
          <a:xfrm>
            <a:off x="-152276" y="3446187"/>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pic>
        <p:nvPicPr>
          <p:cNvPr id="12"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内容占位符 3"/>
          <p:cNvPicPr>
            <a:picLocks noChangeAspect="1"/>
          </p:cNvPicPr>
          <p:nvPr/>
        </p:nvPicPr>
        <p:blipFill>
          <a:blip r:embed="rId5"/>
          <a:stretch>
            <a:fillRect/>
          </a:stretch>
        </p:blipFill>
        <p:spPr>
          <a:xfrm>
            <a:off x="6732240" y="3874084"/>
            <a:ext cx="2302666" cy="2577739"/>
          </a:xfrm>
          <a:prstGeom prst="rect">
            <a:avLst/>
          </a:prstGeom>
        </p:spPr>
      </p:pic>
    </p:spTree>
    <p:extLst>
      <p:ext uri="{BB962C8B-B14F-4D97-AF65-F5344CB8AC3E}">
        <p14:creationId xmlns:p14="http://schemas.microsoft.com/office/powerpoint/2010/main" val="1053802717"/>
      </p:ext>
    </p:extLst>
  </p:cSld>
  <p:clrMapOvr>
    <a:masterClrMapping/>
  </p:clrMapOvr>
  <mc:AlternateContent xmlns:mc="http://schemas.openxmlformats.org/markup-compatibility/2006" xmlns:p14="http://schemas.microsoft.com/office/powerpoint/2010/main">
    <mc:Choice Requires="p14">
      <p:transition spd="slow" p14:dur="2000" advTm="1420"/>
    </mc:Choice>
    <mc:Fallback xmlns="">
      <p:transition spd="slow" advTm="142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88640"/>
            <a:ext cx="7776693" cy="582597"/>
          </a:xfrm>
        </p:spPr>
        <p:txBody>
          <a:bodyPr/>
          <a:lstStyle/>
          <a:p>
            <a:r>
              <a:rPr lang="zh-CN" altLang="en-US" sz="3200" dirty="0" smtClean="0"/>
              <a:t>取得成果</a:t>
            </a:r>
            <a:endParaRPr lang="zh-CN" altLang="en-US" sz="3200" dirty="0"/>
          </a:p>
        </p:txBody>
      </p:sp>
      <p:sp>
        <p:nvSpPr>
          <p:cNvPr id="3" name="文本框 2"/>
          <p:cNvSpPr txBox="1"/>
          <p:nvPr/>
        </p:nvSpPr>
        <p:spPr>
          <a:xfrm>
            <a:off x="179512" y="908720"/>
            <a:ext cx="9433048" cy="5262979"/>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zh-CN" altLang="en-US" dirty="0">
                <a:latin typeface="Times New Roman" panose="02020603050405020304" pitchFamily="18" charset="0"/>
                <a:ea typeface="+mj-ea"/>
              </a:rPr>
              <a:t>已</a:t>
            </a:r>
            <a:r>
              <a:rPr lang="zh-CN" altLang="en-US" dirty="0" smtClean="0">
                <a:latin typeface="Times New Roman" panose="02020603050405020304" pitchFamily="18" charset="0"/>
                <a:ea typeface="+mj-ea"/>
              </a:rPr>
              <a:t>发表论文</a:t>
            </a:r>
            <a:endParaRPr lang="en-US" altLang="zh-CN" dirty="0" smtClean="0">
              <a:latin typeface="Times New Roman" panose="02020603050405020304" pitchFamily="18" charset="0"/>
              <a:ea typeface="+mj-ea"/>
            </a:endParaRPr>
          </a:p>
          <a:p>
            <a:r>
              <a:rPr lang="en-US" sz="1200" dirty="0" smtClean="0">
                <a:solidFill>
                  <a:srgbClr val="FF0000"/>
                </a:solidFill>
                <a:latin typeface="Times New Roman" panose="02020603050405020304" pitchFamily="18" charset="0"/>
                <a:ea typeface="+mj-ea"/>
              </a:rPr>
              <a:t>[1] </a:t>
            </a:r>
            <a:r>
              <a:rPr lang="en-US" sz="1200" b="1" dirty="0" smtClean="0">
                <a:solidFill>
                  <a:srgbClr val="FF0000"/>
                </a:solidFill>
                <a:latin typeface="Times New Roman" panose="02020603050405020304" pitchFamily="18" charset="0"/>
                <a:ea typeface="+mj-ea"/>
              </a:rPr>
              <a:t>Luo</a:t>
            </a:r>
            <a:r>
              <a:rPr lang="en-US" sz="1200" b="1" dirty="0">
                <a:solidFill>
                  <a:srgbClr val="FF0000"/>
                </a:solidFill>
                <a:latin typeface="Times New Roman" panose="02020603050405020304" pitchFamily="18" charset="0"/>
                <a:ea typeface="+mj-ea"/>
              </a:rPr>
              <a:t>, J</a:t>
            </a:r>
            <a:r>
              <a:rPr lang="en-US" sz="1200" dirty="0">
                <a:solidFill>
                  <a:srgbClr val="FF0000"/>
                </a:solidFill>
                <a:latin typeface="Times New Roman" panose="02020603050405020304" pitchFamily="18" charset="0"/>
                <a:ea typeface="+mj-ea"/>
              </a:rPr>
              <a:t>., </a:t>
            </a:r>
            <a:r>
              <a:rPr lang="en-US" sz="1200" dirty="0">
                <a:latin typeface="Times New Roman" panose="02020603050405020304" pitchFamily="18" charset="0"/>
                <a:ea typeface="+mj-ea"/>
              </a:rPr>
              <a:t>Zhang, Y., Wang, F., and Zhang, Q.(2018a): Eﬀects of brown coatings on </a:t>
            </a:r>
            <a:r>
              <a:rPr lang="en-US" sz="1200" dirty="0" smtClean="0">
                <a:latin typeface="Times New Roman" panose="02020603050405020304" pitchFamily="18" charset="0"/>
                <a:ea typeface="+mj-ea"/>
              </a:rPr>
              <a:t>the </a:t>
            </a:r>
            <a:r>
              <a:rPr lang="en-US" sz="1200" dirty="0" err="1" smtClean="0">
                <a:latin typeface="Times New Roman" panose="02020603050405020304" pitchFamily="18" charset="0"/>
                <a:ea typeface="+mj-ea"/>
              </a:rPr>
              <a:t>absorptionenhancement</a:t>
            </a:r>
            <a:r>
              <a:rPr lang="en-US" sz="1200" dirty="0" smtClean="0">
                <a:latin typeface="Times New Roman" panose="02020603050405020304" pitchFamily="18" charset="0"/>
                <a:ea typeface="+mj-ea"/>
              </a:rPr>
              <a:t> </a:t>
            </a:r>
            <a:r>
              <a:rPr lang="en-US" sz="1200" dirty="0">
                <a:latin typeface="Times New Roman" panose="02020603050405020304" pitchFamily="18" charset="0"/>
                <a:ea typeface="+mj-ea"/>
              </a:rPr>
              <a:t>of black carbon: a numerical investigation, Atmos. Chem. Phys., 18, </a:t>
            </a:r>
            <a:r>
              <a:rPr lang="en-US" sz="1200" dirty="0" smtClean="0">
                <a:latin typeface="Times New Roman" panose="02020603050405020304" pitchFamily="18" charset="0"/>
                <a:ea typeface="+mj-ea"/>
              </a:rPr>
              <a:t>16897-16914,10.5194/acp-18-16897-2018</a:t>
            </a:r>
            <a:r>
              <a:rPr lang="en-US" sz="1200" dirty="0">
                <a:latin typeface="Times New Roman" panose="02020603050405020304" pitchFamily="18" charset="0"/>
                <a:ea typeface="+mj-ea"/>
              </a:rPr>
              <a:t>, </a:t>
            </a:r>
            <a:r>
              <a:rPr lang="en-US" sz="1200" dirty="0" smtClean="0">
                <a:latin typeface="Times New Roman" panose="02020603050405020304" pitchFamily="18" charset="0"/>
                <a:ea typeface="+mj-ea"/>
              </a:rPr>
              <a:t>2018.(JCR SCI 1 </a:t>
            </a:r>
            <a:r>
              <a:rPr lang="zh-CN" altLang="en-US" sz="1200" dirty="0" smtClean="0">
                <a:latin typeface="Times New Roman" panose="02020603050405020304" pitchFamily="18" charset="0"/>
                <a:ea typeface="+mj-ea"/>
              </a:rPr>
              <a:t>区，中科院 </a:t>
            </a:r>
            <a:r>
              <a:rPr lang="en-US" sz="1200" dirty="0" smtClean="0">
                <a:latin typeface="Times New Roman" panose="02020603050405020304" pitchFamily="18" charset="0"/>
                <a:ea typeface="+mj-ea"/>
              </a:rPr>
              <a:t>SCI 1 </a:t>
            </a:r>
            <a:r>
              <a:rPr lang="zh-CN" altLang="en-US" sz="1200" dirty="0" smtClean="0">
                <a:latin typeface="Times New Roman" panose="02020603050405020304" pitchFamily="18" charset="0"/>
                <a:ea typeface="+mj-ea"/>
              </a:rPr>
              <a:t>区</a:t>
            </a:r>
            <a:r>
              <a:rPr lang="en-US" altLang="zh-CN" sz="1200" dirty="0" smtClean="0">
                <a:latin typeface="Times New Roman" panose="02020603050405020304" pitchFamily="18" charset="0"/>
                <a:ea typeface="+mj-ea"/>
              </a:rPr>
              <a:t>)</a:t>
            </a:r>
          </a:p>
          <a:p>
            <a:endParaRPr lang="en-US" altLang="zh-CN" sz="1200" dirty="0" smtClean="0">
              <a:solidFill>
                <a:srgbClr val="FF0000"/>
              </a:solidFill>
              <a:latin typeface="Times New Roman" panose="02020603050405020304" pitchFamily="18" charset="0"/>
              <a:ea typeface="+mj-ea"/>
            </a:endParaRPr>
          </a:p>
          <a:p>
            <a:r>
              <a:rPr lang="en-US" sz="1200" dirty="0" smtClean="0">
                <a:solidFill>
                  <a:srgbClr val="FF0000"/>
                </a:solidFill>
                <a:latin typeface="Times New Roman" panose="02020603050405020304" pitchFamily="18" charset="0"/>
                <a:ea typeface="+mj-ea"/>
              </a:rPr>
              <a:t>[2] </a:t>
            </a:r>
            <a:r>
              <a:rPr lang="en-US" sz="1200" b="1" dirty="0" smtClean="0">
                <a:solidFill>
                  <a:srgbClr val="FF0000"/>
                </a:solidFill>
                <a:latin typeface="Times New Roman" panose="02020603050405020304" pitchFamily="18" charset="0"/>
                <a:ea typeface="+mj-ea"/>
              </a:rPr>
              <a:t>Luo, J</a:t>
            </a:r>
            <a:r>
              <a:rPr lang="en-US" sz="1200" dirty="0" smtClean="0">
                <a:solidFill>
                  <a:srgbClr val="FF0000"/>
                </a:solidFill>
                <a:latin typeface="Times New Roman" panose="02020603050405020304" pitchFamily="18" charset="0"/>
                <a:ea typeface="+mj-ea"/>
              </a:rPr>
              <a:t>., </a:t>
            </a:r>
            <a:r>
              <a:rPr lang="en-US" sz="1200" dirty="0" smtClean="0">
                <a:latin typeface="Times New Roman" panose="02020603050405020304" pitchFamily="18" charset="0"/>
                <a:ea typeface="+mj-ea"/>
              </a:rPr>
              <a:t>Zhang, Q., Luo, J., Liu, J., </a:t>
            </a:r>
            <a:r>
              <a:rPr lang="en-US" sz="1200" dirty="0" err="1" smtClean="0">
                <a:latin typeface="Times New Roman" panose="02020603050405020304" pitchFamily="18" charset="0"/>
                <a:ea typeface="+mj-ea"/>
              </a:rPr>
              <a:t>Huo</a:t>
            </a:r>
            <a:r>
              <a:rPr lang="en-US" sz="1200" dirty="0" smtClean="0">
                <a:latin typeface="Times New Roman" panose="02020603050405020304" pitchFamily="18" charset="0"/>
                <a:ea typeface="+mj-ea"/>
              </a:rPr>
              <a:t>, Y., Zhang, Y. (2019). Optical modeling of black carbon with diﬀerent coating materials: The eﬀect of coating </a:t>
            </a:r>
            <a:r>
              <a:rPr lang="en-US" sz="1200" dirty="0" err="1" smtClean="0">
                <a:latin typeface="Times New Roman" panose="02020603050405020304" pitchFamily="18" charset="0"/>
                <a:ea typeface="+mj-ea"/>
              </a:rPr>
              <a:t>confgurations</a:t>
            </a:r>
            <a:r>
              <a:rPr lang="en-US" sz="1200" dirty="0" smtClean="0">
                <a:latin typeface="Times New Roman" panose="02020603050405020304" pitchFamily="18" charset="0"/>
                <a:ea typeface="+mj-ea"/>
              </a:rPr>
              <a:t>. Journal of Geophysical Research: Atmospheres, 124(23): 13230-13253 (JCR SCI 2 </a:t>
            </a:r>
            <a:r>
              <a:rPr lang="zh-CN" altLang="en-US" sz="1200" dirty="0" smtClean="0">
                <a:latin typeface="Times New Roman" panose="02020603050405020304" pitchFamily="18" charset="0"/>
                <a:ea typeface="+mj-ea"/>
              </a:rPr>
              <a:t>区，中科院 </a:t>
            </a:r>
            <a:r>
              <a:rPr lang="en-US" sz="1200" dirty="0" smtClean="0">
                <a:latin typeface="Times New Roman" panose="02020603050405020304" pitchFamily="18" charset="0"/>
                <a:ea typeface="+mj-ea"/>
              </a:rPr>
              <a:t>SCI 2 </a:t>
            </a:r>
            <a:r>
              <a:rPr lang="zh-CN" altLang="en-US" sz="1200" dirty="0" smtClean="0">
                <a:latin typeface="Times New Roman" panose="02020603050405020304" pitchFamily="18" charset="0"/>
                <a:ea typeface="+mj-ea"/>
              </a:rPr>
              <a:t>区，自然指数期刊</a:t>
            </a:r>
            <a:r>
              <a:rPr lang="en-US" altLang="zh-CN" sz="1200" dirty="0" smtClean="0">
                <a:latin typeface="Times New Roman" panose="02020603050405020304" pitchFamily="18" charset="0"/>
                <a:ea typeface="+mj-ea"/>
              </a:rPr>
              <a:t>)</a:t>
            </a:r>
          </a:p>
          <a:p>
            <a:endParaRPr lang="en-US" altLang="zh-CN" sz="1200" dirty="0" smtClean="0">
              <a:latin typeface="Times New Roman" panose="02020603050405020304" pitchFamily="18" charset="0"/>
              <a:ea typeface="+mj-ea"/>
            </a:endParaRPr>
          </a:p>
          <a:p>
            <a:r>
              <a:rPr lang="en-US" altLang="zh-CN" sz="1200" dirty="0" smtClean="0">
                <a:solidFill>
                  <a:srgbClr val="FF0000"/>
                </a:solidFill>
                <a:latin typeface="Times New Roman" panose="02020603050405020304" pitchFamily="18" charset="0"/>
                <a:ea typeface="+mj-ea"/>
              </a:rPr>
              <a:t>[3] </a:t>
            </a:r>
            <a:r>
              <a:rPr lang="en-US" sz="1200" b="1" dirty="0">
                <a:solidFill>
                  <a:srgbClr val="FF0000"/>
                </a:solidFill>
                <a:latin typeface="Times New Roman" panose="02020603050405020304" pitchFamily="18" charset="0"/>
                <a:ea typeface="+mj-ea"/>
              </a:rPr>
              <a:t>Luo, J</a:t>
            </a:r>
            <a:r>
              <a:rPr lang="en-US" sz="1200" dirty="0">
                <a:solidFill>
                  <a:srgbClr val="FF0000"/>
                </a:solidFill>
                <a:latin typeface="Times New Roman" panose="02020603050405020304" pitchFamily="18" charset="0"/>
                <a:ea typeface="+mj-ea"/>
              </a:rPr>
              <a:t>., </a:t>
            </a:r>
            <a:r>
              <a:rPr lang="en-US" sz="1200" dirty="0">
                <a:latin typeface="Times New Roman" panose="02020603050405020304" pitchFamily="18" charset="0"/>
                <a:ea typeface="+mj-ea"/>
              </a:rPr>
              <a:t>Zhang, Y., and Zhang, Q. (2018b), A model study of aggregates composed of spherical </a:t>
            </a:r>
            <a:r>
              <a:rPr lang="en-US" sz="1200" dirty="0" smtClean="0">
                <a:latin typeface="Times New Roman" panose="02020603050405020304" pitchFamily="18" charset="0"/>
                <a:ea typeface="+mj-ea"/>
              </a:rPr>
              <a:t>soot monomers </a:t>
            </a:r>
            <a:r>
              <a:rPr lang="en-US" sz="1200" dirty="0">
                <a:latin typeface="Times New Roman" panose="02020603050405020304" pitchFamily="18" charset="0"/>
                <a:ea typeface="+mj-ea"/>
              </a:rPr>
              <a:t>with an acentric carbon shell, Journal of Quantitative Spectroscopy and Radiative Transfer, </a:t>
            </a:r>
            <a:r>
              <a:rPr lang="en-US" sz="1200" dirty="0" smtClean="0">
                <a:latin typeface="Times New Roman" panose="02020603050405020304" pitchFamily="18" charset="0"/>
                <a:ea typeface="+mj-ea"/>
              </a:rPr>
              <a:t>205, 184-195</a:t>
            </a:r>
            <a:r>
              <a:rPr lang="en-US" sz="1200" dirty="0">
                <a:latin typeface="Times New Roman" panose="02020603050405020304" pitchFamily="18" charset="0"/>
                <a:ea typeface="+mj-ea"/>
              </a:rPr>
              <a:t>. (JCR SCI 1 </a:t>
            </a:r>
            <a:r>
              <a:rPr lang="zh-CN" altLang="en-US" sz="1200" dirty="0">
                <a:latin typeface="Times New Roman" panose="02020603050405020304" pitchFamily="18" charset="0"/>
                <a:ea typeface="+mj-ea"/>
              </a:rPr>
              <a:t>区，中科院 </a:t>
            </a:r>
            <a:r>
              <a:rPr lang="en-US" sz="1200" dirty="0">
                <a:latin typeface="Times New Roman" panose="02020603050405020304" pitchFamily="18" charset="0"/>
                <a:ea typeface="+mj-ea"/>
              </a:rPr>
              <a:t>SCI 2 </a:t>
            </a:r>
            <a:r>
              <a:rPr lang="zh-CN" altLang="en-US" sz="1200" dirty="0">
                <a:latin typeface="Times New Roman" panose="02020603050405020304" pitchFamily="18" charset="0"/>
                <a:ea typeface="+mj-ea"/>
              </a:rPr>
              <a:t>区</a:t>
            </a:r>
            <a:r>
              <a:rPr lang="en-US" altLang="zh-CN" sz="1200" dirty="0" smtClean="0">
                <a:latin typeface="Times New Roman" panose="02020603050405020304" pitchFamily="18" charset="0"/>
                <a:ea typeface="+mj-ea"/>
              </a:rPr>
              <a:t>)</a:t>
            </a:r>
          </a:p>
          <a:p>
            <a:endParaRPr lang="en-US" altLang="zh-CN" sz="1200" dirty="0">
              <a:latin typeface="Times New Roman" panose="02020603050405020304" pitchFamily="18" charset="0"/>
              <a:ea typeface="+mj-ea"/>
            </a:endParaRPr>
          </a:p>
          <a:p>
            <a:r>
              <a:rPr lang="en-US" altLang="zh-CN" sz="1200" b="1" dirty="0" smtClean="0">
                <a:solidFill>
                  <a:srgbClr val="FF0000"/>
                </a:solidFill>
                <a:latin typeface="Times New Roman" panose="02020603050405020304" pitchFamily="18" charset="0"/>
                <a:ea typeface="+mj-ea"/>
              </a:rPr>
              <a:t>[4] </a:t>
            </a:r>
            <a:r>
              <a:rPr lang="en-US" sz="1200" b="1" dirty="0" smtClean="0">
                <a:solidFill>
                  <a:srgbClr val="FF0000"/>
                </a:solidFill>
                <a:latin typeface="Times New Roman" panose="02020603050405020304" pitchFamily="18" charset="0"/>
                <a:ea typeface="+mj-ea"/>
              </a:rPr>
              <a:t>Luo</a:t>
            </a:r>
            <a:r>
              <a:rPr lang="en-US" sz="1200" b="1" dirty="0">
                <a:solidFill>
                  <a:srgbClr val="FF0000"/>
                </a:solidFill>
                <a:latin typeface="Times New Roman" panose="02020603050405020304" pitchFamily="18" charset="0"/>
                <a:ea typeface="+mj-ea"/>
              </a:rPr>
              <a:t>, J., </a:t>
            </a:r>
            <a:r>
              <a:rPr lang="en-US" sz="1200" dirty="0">
                <a:latin typeface="Times New Roman" panose="02020603050405020304" pitchFamily="18" charset="0"/>
                <a:ea typeface="+mj-ea"/>
              </a:rPr>
              <a:t>Zhang, Y., Zhang Q., , Wang, F., Liu, J., and Wang J. (2018c), Sensitivity analysis of </a:t>
            </a:r>
            <a:r>
              <a:rPr lang="en-US" sz="1200" dirty="0" smtClean="0">
                <a:latin typeface="Times New Roman" panose="02020603050405020304" pitchFamily="18" charset="0"/>
                <a:ea typeface="+mj-ea"/>
              </a:rPr>
              <a:t>morphology on </a:t>
            </a:r>
            <a:r>
              <a:rPr lang="en-US" sz="1200" dirty="0">
                <a:latin typeface="Times New Roman" panose="02020603050405020304" pitchFamily="18" charset="0"/>
                <a:ea typeface="+mj-ea"/>
              </a:rPr>
              <a:t>radiative properties of soot aerosols, Optics Express, 26(10), A420-A432. (JCR SCI 1 </a:t>
            </a:r>
            <a:r>
              <a:rPr lang="zh-CN" altLang="en-US" sz="1200" dirty="0">
                <a:latin typeface="Times New Roman" panose="02020603050405020304" pitchFamily="18" charset="0"/>
                <a:ea typeface="+mj-ea"/>
              </a:rPr>
              <a:t>区，中科院 </a:t>
            </a:r>
            <a:r>
              <a:rPr lang="en-US" sz="1200" dirty="0">
                <a:latin typeface="Times New Roman" panose="02020603050405020304" pitchFamily="18" charset="0"/>
                <a:ea typeface="+mj-ea"/>
              </a:rPr>
              <a:t>SCI 2 </a:t>
            </a:r>
            <a:r>
              <a:rPr lang="zh-CN" altLang="en-US" sz="1200" dirty="0">
                <a:latin typeface="Times New Roman" panose="02020603050405020304" pitchFamily="18" charset="0"/>
                <a:ea typeface="+mj-ea"/>
              </a:rPr>
              <a:t>区</a:t>
            </a:r>
            <a:r>
              <a:rPr lang="en-US" altLang="zh-CN" sz="1200" dirty="0" smtClean="0">
                <a:latin typeface="Times New Roman" panose="02020603050405020304" pitchFamily="18" charset="0"/>
                <a:ea typeface="+mj-ea"/>
              </a:rPr>
              <a:t>)</a:t>
            </a:r>
          </a:p>
          <a:p>
            <a:endParaRPr lang="en-US" altLang="zh-CN" sz="1200" dirty="0">
              <a:latin typeface="Times New Roman" panose="02020603050405020304" pitchFamily="18" charset="0"/>
              <a:ea typeface="+mj-ea"/>
            </a:endParaRPr>
          </a:p>
          <a:p>
            <a:r>
              <a:rPr lang="en-US" sz="1200" dirty="0" smtClean="0">
                <a:solidFill>
                  <a:srgbClr val="FF0000"/>
                </a:solidFill>
                <a:latin typeface="Times New Roman" panose="02020603050405020304" pitchFamily="18" charset="0"/>
                <a:ea typeface="+mj-ea"/>
              </a:rPr>
              <a:t>[5] </a:t>
            </a:r>
            <a:r>
              <a:rPr lang="en-US" sz="1200" b="1" dirty="0" smtClean="0">
                <a:solidFill>
                  <a:srgbClr val="FF0000"/>
                </a:solidFill>
                <a:latin typeface="Times New Roman" panose="02020603050405020304" pitchFamily="18" charset="0"/>
                <a:ea typeface="+mj-ea"/>
              </a:rPr>
              <a:t>Luo</a:t>
            </a:r>
            <a:r>
              <a:rPr lang="en-US" sz="1200" b="1" dirty="0">
                <a:solidFill>
                  <a:srgbClr val="FF0000"/>
                </a:solidFill>
                <a:latin typeface="Times New Roman" panose="02020603050405020304" pitchFamily="18" charset="0"/>
                <a:ea typeface="+mj-ea"/>
              </a:rPr>
              <a:t>, J</a:t>
            </a:r>
            <a:r>
              <a:rPr lang="en-US" sz="1200" dirty="0">
                <a:solidFill>
                  <a:srgbClr val="FF0000"/>
                </a:solidFill>
                <a:latin typeface="Times New Roman" panose="02020603050405020304" pitchFamily="18" charset="0"/>
                <a:ea typeface="+mj-ea"/>
              </a:rPr>
              <a:t>., </a:t>
            </a:r>
            <a:r>
              <a:rPr lang="en-US" sz="1200" dirty="0">
                <a:latin typeface="Times New Roman" panose="02020603050405020304" pitchFamily="18" charset="0"/>
                <a:ea typeface="+mj-ea"/>
              </a:rPr>
              <a:t>Zhang, Y., Wang, F., Wang, J., and Zhang, Q. (2018d), Applying machine learning to estimate </a:t>
            </a:r>
            <a:r>
              <a:rPr lang="en-US" sz="1200" dirty="0" smtClean="0">
                <a:latin typeface="Times New Roman" panose="02020603050405020304" pitchFamily="18" charset="0"/>
                <a:ea typeface="+mj-ea"/>
              </a:rPr>
              <a:t>the optical </a:t>
            </a:r>
            <a:r>
              <a:rPr lang="en-US" sz="1200" dirty="0">
                <a:latin typeface="Times New Roman" panose="02020603050405020304" pitchFamily="18" charset="0"/>
                <a:ea typeface="+mj-ea"/>
              </a:rPr>
              <a:t>properties of black carbon fractal aggregates, Journal of Quantitative Spectroscopy and </a:t>
            </a:r>
            <a:r>
              <a:rPr lang="en-US" sz="1200" dirty="0" smtClean="0">
                <a:latin typeface="Times New Roman" panose="02020603050405020304" pitchFamily="18" charset="0"/>
                <a:ea typeface="+mj-ea"/>
              </a:rPr>
              <a:t>Radiative Transfer</a:t>
            </a:r>
            <a:r>
              <a:rPr lang="en-US" sz="1200" dirty="0">
                <a:latin typeface="Times New Roman" panose="02020603050405020304" pitchFamily="18" charset="0"/>
                <a:ea typeface="+mj-ea"/>
              </a:rPr>
              <a:t>, 215, 1-8. (JCR SCI 1 </a:t>
            </a:r>
            <a:r>
              <a:rPr lang="zh-CN" altLang="en-US" sz="1200" dirty="0">
                <a:latin typeface="Times New Roman" panose="02020603050405020304" pitchFamily="18" charset="0"/>
                <a:ea typeface="+mj-ea"/>
              </a:rPr>
              <a:t>区，中科院 </a:t>
            </a:r>
            <a:r>
              <a:rPr lang="en-US" sz="1200" dirty="0">
                <a:latin typeface="Times New Roman" panose="02020603050405020304" pitchFamily="18" charset="0"/>
                <a:ea typeface="+mj-ea"/>
              </a:rPr>
              <a:t>SCI 2 </a:t>
            </a:r>
            <a:r>
              <a:rPr lang="zh-CN" altLang="en-US" sz="1200" dirty="0">
                <a:latin typeface="Times New Roman" panose="02020603050405020304" pitchFamily="18" charset="0"/>
                <a:ea typeface="+mj-ea"/>
              </a:rPr>
              <a:t>区</a:t>
            </a:r>
            <a:r>
              <a:rPr lang="en-US" altLang="zh-CN" sz="1200" dirty="0" smtClean="0">
                <a:latin typeface="Times New Roman" panose="02020603050405020304" pitchFamily="18" charset="0"/>
                <a:ea typeface="+mj-ea"/>
              </a:rPr>
              <a:t>)</a:t>
            </a:r>
          </a:p>
          <a:p>
            <a:endParaRPr lang="en-US" altLang="zh-CN" sz="1200" dirty="0" smtClean="0">
              <a:latin typeface="Times New Roman" panose="02020603050405020304" pitchFamily="18" charset="0"/>
              <a:ea typeface="+mj-ea"/>
            </a:endParaRPr>
          </a:p>
          <a:p>
            <a:r>
              <a:rPr lang="en-US" sz="1200" b="1" dirty="0" smtClean="0">
                <a:solidFill>
                  <a:srgbClr val="FF0000"/>
                </a:solidFill>
                <a:latin typeface="Times New Roman" panose="02020603050405020304" pitchFamily="18" charset="0"/>
              </a:rPr>
              <a:t>[6] Luo</a:t>
            </a:r>
            <a:r>
              <a:rPr lang="en-US" sz="1200" b="1" dirty="0">
                <a:solidFill>
                  <a:srgbClr val="FF0000"/>
                </a:solidFill>
                <a:latin typeface="Times New Roman" panose="02020603050405020304" pitchFamily="18" charset="0"/>
              </a:rPr>
              <a:t>, J.</a:t>
            </a:r>
            <a:r>
              <a:rPr lang="en-US" sz="1200" dirty="0">
                <a:solidFill>
                  <a:srgbClr val="FF0000"/>
                </a:solidFill>
                <a:latin typeface="Times New Roman" panose="02020603050405020304" pitchFamily="18" charset="0"/>
              </a:rPr>
              <a:t>; </a:t>
            </a:r>
            <a:r>
              <a:rPr lang="en-US" sz="1200" dirty="0">
                <a:latin typeface="Times New Roman" panose="02020603050405020304" pitchFamily="18" charset="0"/>
              </a:rPr>
              <a:t>Zhang, Y.; Zhang, Q. The </a:t>
            </a:r>
            <a:r>
              <a:rPr lang="en-US" sz="1200" dirty="0" err="1">
                <a:latin typeface="Times New Roman" panose="02020603050405020304" pitchFamily="18" charset="0"/>
              </a:rPr>
              <a:t>Ångström</a:t>
            </a:r>
            <a:r>
              <a:rPr lang="en-US" sz="1200" dirty="0">
                <a:latin typeface="Times New Roman" panose="02020603050405020304" pitchFamily="18" charset="0"/>
              </a:rPr>
              <a:t> Exponent and Single-Scattering Albedo of Black Carbon: Effects of Different Coating Materials. Atmosphere 2020, 11, 1103</a:t>
            </a:r>
            <a:r>
              <a:rPr lang="en-US" sz="1200" dirty="0" smtClean="0">
                <a:latin typeface="Times New Roman" panose="02020603050405020304" pitchFamily="18" charset="0"/>
              </a:rPr>
              <a:t>. </a:t>
            </a:r>
            <a:r>
              <a:rPr lang="en-US" sz="1200" b="1" dirty="0" smtClean="0">
                <a:latin typeface="Times New Roman" panose="02020603050405020304" pitchFamily="18" charset="0"/>
              </a:rPr>
              <a:t>(</a:t>
            </a:r>
            <a:r>
              <a:rPr lang="en-US" altLang="zh-CN" sz="1200" dirty="0" smtClean="0">
                <a:latin typeface="Times New Roman" panose="02020603050405020304" pitchFamily="18" charset="0"/>
              </a:rPr>
              <a:t>JCR </a:t>
            </a:r>
            <a:r>
              <a:rPr lang="en-US" altLang="zh-CN" sz="1200" dirty="0">
                <a:latin typeface="Times New Roman" panose="02020603050405020304" pitchFamily="18" charset="0"/>
              </a:rPr>
              <a:t>SCI 3 </a:t>
            </a:r>
            <a:r>
              <a:rPr lang="zh-CN" altLang="en-US" sz="1200" dirty="0">
                <a:latin typeface="Times New Roman" panose="02020603050405020304" pitchFamily="18" charset="0"/>
              </a:rPr>
              <a:t>区，中科院 </a:t>
            </a:r>
            <a:r>
              <a:rPr lang="en-US" altLang="zh-CN" sz="1200" dirty="0">
                <a:latin typeface="Times New Roman" panose="02020603050405020304" pitchFamily="18" charset="0"/>
              </a:rPr>
              <a:t>SCI 4 </a:t>
            </a:r>
            <a:r>
              <a:rPr lang="zh-CN" altLang="en-US" sz="1200" dirty="0">
                <a:latin typeface="Times New Roman" panose="02020603050405020304" pitchFamily="18" charset="0"/>
              </a:rPr>
              <a:t>区</a:t>
            </a:r>
            <a:r>
              <a:rPr lang="en-US" altLang="zh-CN" sz="1200" dirty="0" smtClean="0">
                <a:latin typeface="Times New Roman" panose="02020603050405020304" pitchFamily="18" charset="0"/>
              </a:rPr>
              <a:t>)</a:t>
            </a:r>
          </a:p>
          <a:p>
            <a:endParaRPr lang="en-US" altLang="zh-CN" sz="1200" dirty="0">
              <a:latin typeface="Times New Roman" panose="02020603050405020304" pitchFamily="18" charset="0"/>
            </a:endParaRPr>
          </a:p>
          <a:p>
            <a:r>
              <a:rPr lang="en-US" sz="1200" b="1" dirty="0" smtClean="0">
                <a:solidFill>
                  <a:srgbClr val="FF0000"/>
                </a:solidFill>
                <a:latin typeface="Times New Roman" panose="02020603050405020304" pitchFamily="18" charset="0"/>
              </a:rPr>
              <a:t>[7] </a:t>
            </a:r>
            <a:r>
              <a:rPr lang="en-US" altLang="zh-CN" sz="1200" b="1" dirty="0" smtClean="0">
                <a:solidFill>
                  <a:srgbClr val="FF0000"/>
                </a:solidFill>
                <a:latin typeface="Times New Roman" panose="02020603050405020304" pitchFamily="18" charset="0"/>
              </a:rPr>
              <a:t>Luo</a:t>
            </a:r>
            <a:r>
              <a:rPr lang="en-US" altLang="zh-CN" sz="1200" b="1" dirty="0">
                <a:solidFill>
                  <a:srgbClr val="FF0000"/>
                </a:solidFill>
                <a:latin typeface="Times New Roman" panose="02020603050405020304" pitchFamily="18" charset="0"/>
              </a:rPr>
              <a:t>, J</a:t>
            </a:r>
            <a:r>
              <a:rPr lang="en-US" altLang="zh-CN" sz="1200" dirty="0">
                <a:solidFill>
                  <a:srgbClr val="FF0000"/>
                </a:solidFill>
                <a:latin typeface="Times New Roman" panose="02020603050405020304" pitchFamily="18" charset="0"/>
              </a:rPr>
              <a:t>., </a:t>
            </a:r>
            <a:r>
              <a:rPr lang="en-US" altLang="zh-CN" sz="1200" dirty="0">
                <a:latin typeface="Times New Roman" panose="02020603050405020304" pitchFamily="18" charset="0"/>
              </a:rPr>
              <a:t>Zhang, Y., and Zhang, Q.: Effects of black carbon morphology on the brown carbon absorption estimation: from numerical aspects, </a:t>
            </a:r>
            <a:r>
              <a:rPr lang="en-US" altLang="zh-CN" sz="1200" dirty="0" err="1">
                <a:latin typeface="Times New Roman" panose="02020603050405020304" pitchFamily="18" charset="0"/>
              </a:rPr>
              <a:t>Geosci</a:t>
            </a:r>
            <a:r>
              <a:rPr lang="en-US" altLang="zh-CN" sz="1200" dirty="0">
                <a:latin typeface="Times New Roman" panose="02020603050405020304" pitchFamily="18" charset="0"/>
              </a:rPr>
              <a:t>. Model Dev. Discuss., https://doi.org/10.5194/gmd-2020-348, in review, 2020. </a:t>
            </a:r>
          </a:p>
          <a:p>
            <a:endParaRPr lang="en-US" altLang="zh-CN" sz="1200" dirty="0">
              <a:latin typeface="Times New Roman" panose="02020603050405020304" pitchFamily="18" charset="0"/>
              <a:ea typeface="+mj-ea"/>
            </a:endParaRPr>
          </a:p>
          <a:p>
            <a:r>
              <a:rPr lang="en-US" altLang="zh-CN" sz="1200" dirty="0" smtClean="0">
                <a:latin typeface="Times New Roman" panose="02020603050405020304" pitchFamily="18" charset="0"/>
                <a:ea typeface="+mj-ea"/>
              </a:rPr>
              <a:t>[8] </a:t>
            </a:r>
            <a:r>
              <a:rPr lang="en-US" sz="1200" dirty="0" smtClean="0">
                <a:latin typeface="Times New Roman" panose="02020603050405020304" pitchFamily="18" charset="0"/>
                <a:ea typeface="+mj-ea"/>
              </a:rPr>
              <a:t>Wang </a:t>
            </a:r>
            <a:r>
              <a:rPr lang="en-US" sz="1200" dirty="0" err="1">
                <a:latin typeface="Times New Roman" panose="02020603050405020304" pitchFamily="18" charset="0"/>
                <a:ea typeface="+mj-ea"/>
              </a:rPr>
              <a:t>Wenjia</a:t>
            </a:r>
            <a:r>
              <a:rPr lang="en-US" sz="1200" dirty="0">
                <a:latin typeface="Times New Roman" panose="02020603050405020304" pitchFamily="18" charset="0"/>
                <a:ea typeface="+mj-ea"/>
              </a:rPr>
              <a:t>, Zhang </a:t>
            </a:r>
            <a:r>
              <a:rPr lang="en-US" sz="1200" dirty="0" err="1">
                <a:latin typeface="Times New Roman" panose="02020603050405020304" pitchFamily="18" charset="0"/>
                <a:ea typeface="+mj-ea"/>
              </a:rPr>
              <a:t>Qixing</a:t>
            </a:r>
            <a:r>
              <a:rPr lang="en-US" sz="1200" dirty="0">
                <a:latin typeface="Times New Roman" panose="02020603050405020304" pitchFamily="18" charset="0"/>
                <a:ea typeface="+mj-ea"/>
              </a:rPr>
              <a:t>, </a:t>
            </a:r>
            <a:r>
              <a:rPr lang="en-US" sz="1200" b="1" dirty="0">
                <a:solidFill>
                  <a:srgbClr val="FF0000"/>
                </a:solidFill>
                <a:latin typeface="Times New Roman" panose="02020603050405020304" pitchFamily="18" charset="0"/>
                <a:ea typeface="+mj-ea"/>
              </a:rPr>
              <a:t>Luo, J., </a:t>
            </a:r>
            <a:r>
              <a:rPr lang="en-US" sz="1200" dirty="0">
                <a:latin typeface="Times New Roman" panose="02020603050405020304" pitchFamily="18" charset="0"/>
                <a:ea typeface="+mj-ea"/>
              </a:rPr>
              <a:t>et al (2020). Estimation of forest </a:t>
            </a:r>
            <a:r>
              <a:rPr lang="en-US" sz="1200" dirty="0" smtClean="0">
                <a:latin typeface="Times New Roman" panose="02020603050405020304" pitchFamily="18" charset="0"/>
                <a:ea typeface="+mj-ea"/>
              </a:rPr>
              <a:t>fire emissions </a:t>
            </a:r>
            <a:r>
              <a:rPr lang="en-US" sz="1200" dirty="0">
                <a:latin typeface="Times New Roman" panose="02020603050405020304" pitchFamily="18" charset="0"/>
                <a:ea typeface="+mj-ea"/>
              </a:rPr>
              <a:t>in southwest </a:t>
            </a:r>
            <a:r>
              <a:rPr lang="en-US" sz="1200" dirty="0" smtClean="0">
                <a:latin typeface="Times New Roman" panose="02020603050405020304" pitchFamily="18" charset="0"/>
                <a:ea typeface="+mj-ea"/>
              </a:rPr>
              <a:t>China from </a:t>
            </a:r>
            <a:r>
              <a:rPr lang="en-US" sz="1200" dirty="0">
                <a:latin typeface="Times New Roman" panose="02020603050405020304" pitchFamily="18" charset="0"/>
                <a:ea typeface="+mj-ea"/>
              </a:rPr>
              <a:t>2013 to 2017, Atmosphere, 11(1):15.(JCR SCI 3 </a:t>
            </a:r>
            <a:r>
              <a:rPr lang="zh-CN" altLang="en-US" sz="1200" dirty="0">
                <a:latin typeface="Times New Roman" panose="02020603050405020304" pitchFamily="18" charset="0"/>
                <a:ea typeface="+mj-ea"/>
              </a:rPr>
              <a:t>区，中科院 </a:t>
            </a:r>
            <a:r>
              <a:rPr lang="en-US" sz="1200" dirty="0">
                <a:latin typeface="Times New Roman" panose="02020603050405020304" pitchFamily="18" charset="0"/>
                <a:ea typeface="+mj-ea"/>
              </a:rPr>
              <a:t>SCI 4 </a:t>
            </a:r>
            <a:r>
              <a:rPr lang="zh-CN" altLang="en-US" sz="1200" dirty="0">
                <a:latin typeface="Times New Roman" panose="02020603050405020304" pitchFamily="18" charset="0"/>
                <a:ea typeface="+mj-ea"/>
              </a:rPr>
              <a:t>区</a:t>
            </a:r>
            <a:r>
              <a:rPr lang="en-US" altLang="zh-CN" sz="1200" dirty="0" smtClean="0">
                <a:latin typeface="Times New Roman" panose="02020603050405020304" pitchFamily="18" charset="0"/>
                <a:ea typeface="+mj-ea"/>
              </a:rPr>
              <a:t>)</a:t>
            </a:r>
          </a:p>
          <a:p>
            <a:endParaRPr lang="en-US" altLang="zh-CN" sz="1400" dirty="0">
              <a:latin typeface="Times New Roman" panose="02020603050405020304" pitchFamily="18" charset="0"/>
              <a:ea typeface="+mj-ea"/>
            </a:endParaRPr>
          </a:p>
          <a:p>
            <a:r>
              <a:rPr lang="en-US" altLang="zh-CN" sz="1200" dirty="0" smtClean="0">
                <a:latin typeface="Times New Roman" panose="02020603050405020304" pitchFamily="18" charset="0"/>
                <a:ea typeface="+mj-ea"/>
              </a:rPr>
              <a:t>[9] </a:t>
            </a:r>
            <a:r>
              <a:rPr lang="en-US" sz="1200" dirty="0" smtClean="0">
                <a:latin typeface="Times New Roman" panose="02020603050405020304" pitchFamily="18" charset="0"/>
                <a:ea typeface="+mj-ea"/>
              </a:rPr>
              <a:t>Zhang</a:t>
            </a:r>
            <a:r>
              <a:rPr lang="en-US" sz="1200" dirty="0">
                <a:latin typeface="Times New Roman" panose="02020603050405020304" pitchFamily="18" charset="0"/>
                <a:ea typeface="+mj-ea"/>
              </a:rPr>
              <a:t>, Q., Liu, J., </a:t>
            </a:r>
            <a:r>
              <a:rPr lang="en-US" sz="1200" b="1" dirty="0">
                <a:solidFill>
                  <a:srgbClr val="FF0000"/>
                </a:solidFill>
                <a:latin typeface="Times New Roman" panose="02020603050405020304" pitchFamily="18" charset="0"/>
                <a:ea typeface="+mj-ea"/>
              </a:rPr>
              <a:t>Luo, J., </a:t>
            </a:r>
            <a:r>
              <a:rPr lang="en-US" sz="1200" dirty="0">
                <a:latin typeface="Times New Roman" panose="02020603050405020304" pitchFamily="18" charset="0"/>
                <a:ea typeface="+mj-ea"/>
              </a:rPr>
              <a:t>Wang, F., Wang, J., Zhang, Y. (2020). Characterization of Typical Fire </a:t>
            </a:r>
            <a:r>
              <a:rPr lang="en-US" sz="1200" dirty="0" smtClean="0">
                <a:latin typeface="Times New Roman" panose="02020603050405020304" pitchFamily="18" charset="0"/>
                <a:ea typeface="+mj-ea"/>
              </a:rPr>
              <a:t>and Non-</a:t>
            </a:r>
            <a:r>
              <a:rPr lang="en-US" sz="1200" dirty="0" err="1" smtClean="0">
                <a:latin typeface="Times New Roman" panose="02020603050405020304" pitchFamily="18" charset="0"/>
                <a:ea typeface="+mj-ea"/>
              </a:rPr>
              <a:t>fre</a:t>
            </a:r>
            <a:r>
              <a:rPr lang="en-US" sz="1200" dirty="0" smtClean="0">
                <a:latin typeface="Times New Roman" panose="02020603050405020304" pitchFamily="18" charset="0"/>
                <a:ea typeface="+mj-ea"/>
              </a:rPr>
              <a:t> </a:t>
            </a:r>
            <a:r>
              <a:rPr lang="en-US" sz="1200" dirty="0">
                <a:latin typeface="Times New Roman" panose="02020603050405020304" pitchFamily="18" charset="0"/>
                <a:ea typeface="+mj-ea"/>
              </a:rPr>
              <a:t>Aerosols by Polarized Light Scattering for Reliable Optical Smoke Detection, Springer </a:t>
            </a:r>
            <a:r>
              <a:rPr lang="en-US" sz="1200" dirty="0" smtClean="0">
                <a:latin typeface="Times New Roman" panose="02020603050405020304" pitchFamily="18" charset="0"/>
                <a:ea typeface="+mj-ea"/>
              </a:rPr>
              <a:t>Singapore, Singapore</a:t>
            </a:r>
            <a:r>
              <a:rPr lang="en-US" sz="1200" dirty="0">
                <a:latin typeface="Times New Roman" panose="02020603050405020304" pitchFamily="18" charset="0"/>
                <a:ea typeface="+mj-ea"/>
              </a:rPr>
              <a:t>, </a:t>
            </a:r>
            <a:r>
              <a:rPr lang="en-US" sz="1200" dirty="0" smtClean="0">
                <a:latin typeface="Times New Roman" panose="02020603050405020304" pitchFamily="18" charset="0"/>
                <a:ea typeface="+mj-ea"/>
              </a:rPr>
              <a:t>791-801(</a:t>
            </a:r>
            <a:r>
              <a:rPr lang="zh-CN" altLang="en-US" sz="1200" dirty="0" smtClean="0">
                <a:latin typeface="Times New Roman" panose="02020603050405020304" pitchFamily="18" charset="0"/>
                <a:ea typeface="+mj-ea"/>
              </a:rPr>
              <a:t>会议论文</a:t>
            </a:r>
            <a:r>
              <a:rPr lang="en-US" altLang="zh-CN" sz="1200" dirty="0" smtClean="0">
                <a:latin typeface="Times New Roman" panose="02020603050405020304" pitchFamily="18" charset="0"/>
                <a:ea typeface="+mj-ea"/>
              </a:rPr>
              <a:t>,EI)</a:t>
            </a:r>
            <a:endParaRPr lang="en-US" sz="1200" dirty="0" smtClean="0">
              <a:latin typeface="Times New Roman" panose="02020603050405020304" pitchFamily="18" charset="0"/>
              <a:ea typeface="+mj-ea"/>
            </a:endParaRPr>
          </a:p>
        </p:txBody>
      </p:sp>
    </p:spTree>
    <p:extLst>
      <p:ext uri="{BB962C8B-B14F-4D97-AF65-F5344CB8AC3E}">
        <p14:creationId xmlns:p14="http://schemas.microsoft.com/office/powerpoint/2010/main" val="1566356994"/>
      </p:ext>
    </p:extLst>
  </p:cSld>
  <p:clrMapOvr>
    <a:masterClrMapping/>
  </p:clrMapOvr>
  <mc:AlternateContent xmlns:mc="http://schemas.openxmlformats.org/markup-compatibility/2006" xmlns:p14="http://schemas.microsoft.com/office/powerpoint/2010/main">
    <mc:Choice Requires="p14">
      <p:transition spd="slow" p14:dur="2000" advTm="5393"/>
    </mc:Choice>
    <mc:Fallback xmlns="">
      <p:transition spd="slow" advTm="5393"/>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88640"/>
            <a:ext cx="7776693" cy="582597"/>
          </a:xfrm>
        </p:spPr>
        <p:txBody>
          <a:bodyPr/>
          <a:lstStyle/>
          <a:p>
            <a:r>
              <a:rPr lang="zh-CN" altLang="en-US" dirty="0" smtClean="0"/>
              <a:t>取得成果</a:t>
            </a:r>
            <a:endParaRPr lang="zh-CN" altLang="en-US" dirty="0"/>
          </a:p>
        </p:txBody>
      </p:sp>
      <p:sp>
        <p:nvSpPr>
          <p:cNvPr id="3" name="文本框 2"/>
          <p:cNvSpPr txBox="1"/>
          <p:nvPr/>
        </p:nvSpPr>
        <p:spPr>
          <a:xfrm>
            <a:off x="755576" y="1556792"/>
            <a:ext cx="7776693" cy="3447098"/>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zh-CN" altLang="en-US" sz="2800" dirty="0" smtClean="0">
                <a:latin typeface="Times New Roman" panose="02020603050405020304" pitchFamily="18" charset="0"/>
                <a:ea typeface="+mj-ea"/>
              </a:rPr>
              <a:t>待发表论文</a:t>
            </a:r>
            <a:endParaRPr lang="en-US" altLang="zh-CN" sz="2800" dirty="0" smtClean="0">
              <a:latin typeface="Times New Roman" panose="02020603050405020304" pitchFamily="18" charset="0"/>
              <a:ea typeface="+mj-ea"/>
            </a:endParaRPr>
          </a:p>
          <a:p>
            <a:pPr marL="285750" indent="-285750">
              <a:buFont typeface="Wingdings" panose="05000000000000000000" pitchFamily="2" charset="2"/>
              <a:buChar char="q"/>
            </a:pPr>
            <a:endParaRPr lang="en-US" altLang="zh-CN" sz="2800" dirty="0" smtClean="0">
              <a:latin typeface="Times New Roman" panose="02020603050405020304" pitchFamily="18" charset="0"/>
              <a:ea typeface="+mj-ea"/>
            </a:endParaRPr>
          </a:p>
          <a:p>
            <a:r>
              <a:rPr lang="en-US" b="1" dirty="0">
                <a:solidFill>
                  <a:srgbClr val="FF0000"/>
                </a:solidFill>
                <a:latin typeface="Times New Roman" panose="02020603050405020304" pitchFamily="18" charset="0"/>
                <a:ea typeface="+mj-ea"/>
              </a:rPr>
              <a:t>Luo, J</a:t>
            </a:r>
            <a:r>
              <a:rPr lang="en-US" dirty="0">
                <a:latin typeface="Times New Roman" panose="02020603050405020304" pitchFamily="18" charset="0"/>
                <a:ea typeface="+mj-ea"/>
              </a:rPr>
              <a:t>., </a:t>
            </a:r>
            <a:r>
              <a:rPr lang="en-US" dirty="0" err="1">
                <a:latin typeface="Times New Roman" panose="02020603050405020304" pitchFamily="18" charset="0"/>
                <a:ea typeface="+mj-ea"/>
              </a:rPr>
              <a:t>Chengchong</a:t>
            </a:r>
            <a:r>
              <a:rPr lang="en-US" dirty="0">
                <a:latin typeface="Times New Roman" panose="02020603050405020304" pitchFamily="18" charset="0"/>
                <a:ea typeface="+mj-ea"/>
              </a:rPr>
              <a:t> Zhang, </a:t>
            </a:r>
            <a:r>
              <a:rPr lang="en-US" dirty="0" err="1">
                <a:latin typeface="Times New Roman" panose="02020603050405020304" pitchFamily="18" charset="0"/>
                <a:ea typeface="+mj-ea"/>
              </a:rPr>
              <a:t>Yongming</a:t>
            </a:r>
            <a:r>
              <a:rPr lang="en-US" dirty="0">
                <a:latin typeface="Times New Roman" panose="02020603050405020304" pitchFamily="18" charset="0"/>
                <a:ea typeface="+mj-ea"/>
              </a:rPr>
              <a:t> Zhang, </a:t>
            </a:r>
            <a:r>
              <a:rPr lang="en-US" dirty="0" err="1">
                <a:latin typeface="Times New Roman" panose="02020603050405020304" pitchFamily="18" charset="0"/>
                <a:ea typeface="+mj-ea"/>
              </a:rPr>
              <a:t>Pai</a:t>
            </a:r>
            <a:r>
              <a:rPr lang="en-US" dirty="0">
                <a:latin typeface="Times New Roman" panose="02020603050405020304" pitchFamily="18" charset="0"/>
                <a:ea typeface="+mj-ea"/>
              </a:rPr>
              <a:t> Liu, </a:t>
            </a:r>
            <a:r>
              <a:rPr lang="en-US" dirty="0" err="1">
                <a:latin typeface="Times New Roman" panose="02020603050405020304" pitchFamily="18" charset="0"/>
                <a:ea typeface="+mj-ea"/>
              </a:rPr>
              <a:t>Qixing</a:t>
            </a:r>
            <a:r>
              <a:rPr lang="en-US" dirty="0">
                <a:latin typeface="Times New Roman" panose="02020603050405020304" pitchFamily="18" charset="0"/>
                <a:ea typeface="+mj-ea"/>
              </a:rPr>
              <a:t> Zhang, </a:t>
            </a:r>
            <a:r>
              <a:rPr lang="en-US" dirty="0" err="1">
                <a:latin typeface="Times New Roman" panose="02020603050405020304" pitchFamily="18" charset="0"/>
                <a:ea typeface="+mj-ea"/>
              </a:rPr>
              <a:t>Rajan</a:t>
            </a:r>
            <a:r>
              <a:rPr lang="en-US" dirty="0">
                <a:latin typeface="Times New Roman" panose="02020603050405020304" pitchFamily="18" charset="0"/>
                <a:ea typeface="+mj-ea"/>
              </a:rPr>
              <a:t> </a:t>
            </a:r>
            <a:r>
              <a:rPr lang="en-US" dirty="0" err="1">
                <a:latin typeface="Times New Roman" panose="02020603050405020304" pitchFamily="18" charset="0"/>
                <a:ea typeface="+mj-ea"/>
              </a:rPr>
              <a:t>Chakrabarty</a:t>
            </a:r>
            <a:r>
              <a:rPr lang="en-US" dirty="0">
                <a:latin typeface="Times New Roman" panose="02020603050405020304" pitchFamily="18" charset="0"/>
                <a:ea typeface="+mj-ea"/>
              </a:rPr>
              <a:t>. The </a:t>
            </a:r>
            <a:r>
              <a:rPr lang="en-US" dirty="0" smtClean="0">
                <a:latin typeface="Times New Roman" panose="02020603050405020304" pitchFamily="18" charset="0"/>
                <a:ea typeface="+mj-ea"/>
              </a:rPr>
              <a:t>fractal characteristics </a:t>
            </a:r>
            <a:r>
              <a:rPr lang="en-US" dirty="0">
                <a:latin typeface="Times New Roman" panose="02020603050405020304" pitchFamily="18" charset="0"/>
                <a:ea typeface="+mj-ea"/>
              </a:rPr>
              <a:t>of coated soot aggregates : implication for morphological analysis. </a:t>
            </a:r>
            <a:r>
              <a:rPr lang="en-US" dirty="0" smtClean="0">
                <a:latin typeface="Times New Roman" panose="02020603050405020304" pitchFamily="18" charset="0"/>
                <a:ea typeface="+mj-ea"/>
              </a:rPr>
              <a:t> </a:t>
            </a:r>
            <a:r>
              <a:rPr lang="zh-CN" altLang="en-US" dirty="0" smtClean="0">
                <a:latin typeface="Times New Roman" panose="02020603050405020304" pitchFamily="18" charset="0"/>
                <a:ea typeface="+mj-ea"/>
              </a:rPr>
              <a:t>（提交到</a:t>
            </a:r>
            <a:r>
              <a:rPr lang="en-US" altLang="zh-CN" dirty="0" smtClean="0">
                <a:latin typeface="Times New Roman" panose="02020603050405020304" pitchFamily="18" charset="0"/>
                <a:ea typeface="+mj-ea"/>
              </a:rPr>
              <a:t>Journal of Aerosol Science</a:t>
            </a:r>
            <a:r>
              <a:rPr lang="zh-CN" altLang="en-US" dirty="0" smtClean="0">
                <a:latin typeface="Times New Roman" panose="02020603050405020304" pitchFamily="18" charset="0"/>
                <a:ea typeface="+mj-ea"/>
              </a:rPr>
              <a:t>，大修）</a:t>
            </a:r>
            <a:endParaRPr lang="en-US" dirty="0" smtClean="0">
              <a:latin typeface="Times New Roman" panose="02020603050405020304" pitchFamily="18" charset="0"/>
              <a:ea typeface="+mj-ea"/>
            </a:endParaRPr>
          </a:p>
          <a:p>
            <a:endParaRPr lang="en-US" dirty="0">
              <a:latin typeface="Times New Roman" panose="02020603050405020304" pitchFamily="18" charset="0"/>
              <a:ea typeface="+mj-ea"/>
            </a:endParaRPr>
          </a:p>
          <a:p>
            <a:r>
              <a:rPr lang="en-US" b="1" dirty="0" smtClean="0">
                <a:solidFill>
                  <a:srgbClr val="FF0000"/>
                </a:solidFill>
                <a:latin typeface="Times New Roman" panose="02020603050405020304" pitchFamily="18" charset="0"/>
                <a:ea typeface="+mj-ea"/>
              </a:rPr>
              <a:t>Luo</a:t>
            </a:r>
            <a:r>
              <a:rPr lang="en-US" b="1" dirty="0">
                <a:solidFill>
                  <a:srgbClr val="FF0000"/>
                </a:solidFill>
                <a:latin typeface="Times New Roman" panose="02020603050405020304" pitchFamily="18" charset="0"/>
                <a:ea typeface="+mj-ea"/>
              </a:rPr>
              <a:t>, J</a:t>
            </a:r>
            <a:r>
              <a:rPr lang="en-US" dirty="0">
                <a:solidFill>
                  <a:srgbClr val="FF0000"/>
                </a:solidFill>
                <a:latin typeface="Times New Roman" panose="02020603050405020304" pitchFamily="18" charset="0"/>
                <a:ea typeface="+mj-ea"/>
              </a:rPr>
              <a:t>. </a:t>
            </a:r>
            <a:r>
              <a:rPr lang="en-US" dirty="0">
                <a:latin typeface="Times New Roman" panose="02020603050405020304" pitchFamily="18" charset="0"/>
                <a:ea typeface="+mj-ea"/>
              </a:rPr>
              <a:t>et al. Impact of black carbon morphologies on the direct radiative eﬀects in typical </a:t>
            </a:r>
            <a:r>
              <a:rPr lang="en-US" dirty="0" smtClean="0">
                <a:latin typeface="Times New Roman" panose="02020603050405020304" pitchFamily="18" charset="0"/>
                <a:ea typeface="+mj-ea"/>
              </a:rPr>
              <a:t>f</a:t>
            </a:r>
            <a:r>
              <a:rPr lang="en-US" altLang="zh-CN" dirty="0" smtClean="0">
                <a:latin typeface="Times New Roman" panose="02020603050405020304" pitchFamily="18" charset="0"/>
                <a:ea typeface="+mj-ea"/>
              </a:rPr>
              <a:t>i</a:t>
            </a:r>
            <a:r>
              <a:rPr lang="en-US" dirty="0" smtClean="0">
                <a:latin typeface="Times New Roman" panose="02020603050405020304" pitchFamily="18" charset="0"/>
                <a:ea typeface="+mj-ea"/>
              </a:rPr>
              <a:t>re </a:t>
            </a:r>
            <a:r>
              <a:rPr lang="en-US" dirty="0">
                <a:latin typeface="Times New Roman" panose="02020603050405020304" pitchFamily="18" charset="0"/>
                <a:ea typeface="+mj-ea"/>
              </a:rPr>
              <a:t>and </a:t>
            </a:r>
            <a:r>
              <a:rPr lang="en-US" dirty="0" smtClean="0">
                <a:latin typeface="Times New Roman" panose="02020603050405020304" pitchFamily="18" charset="0"/>
                <a:ea typeface="+mj-ea"/>
              </a:rPr>
              <a:t>polluted urban </a:t>
            </a:r>
            <a:r>
              <a:rPr lang="en-US" dirty="0">
                <a:latin typeface="Times New Roman" panose="02020603050405020304" pitchFamily="18" charset="0"/>
                <a:ea typeface="+mj-ea"/>
              </a:rPr>
              <a:t>region (Prepared</a:t>
            </a:r>
            <a:r>
              <a:rPr lang="en-US" dirty="0" smtClean="0">
                <a:latin typeface="Times New Roman" panose="02020603050405020304" pitchFamily="18" charset="0"/>
                <a:ea typeface="+mj-ea"/>
              </a:rPr>
              <a:t>)</a:t>
            </a:r>
          </a:p>
          <a:p>
            <a:endParaRPr lang="en-US" dirty="0">
              <a:solidFill>
                <a:srgbClr val="FF0000"/>
              </a:solidFill>
              <a:latin typeface="Times New Roman" panose="02020603050405020304" pitchFamily="18" charset="0"/>
              <a:ea typeface="+mj-ea"/>
            </a:endParaRPr>
          </a:p>
          <a:p>
            <a:r>
              <a:rPr lang="en-US" b="1" dirty="0" smtClean="0">
                <a:solidFill>
                  <a:srgbClr val="FF0000"/>
                </a:solidFill>
                <a:latin typeface="Times New Roman" panose="02020603050405020304" pitchFamily="18" charset="0"/>
              </a:rPr>
              <a:t>Luo</a:t>
            </a:r>
            <a:r>
              <a:rPr lang="en-US" b="1" dirty="0">
                <a:solidFill>
                  <a:srgbClr val="FF0000"/>
                </a:solidFill>
                <a:latin typeface="Times New Roman" panose="02020603050405020304" pitchFamily="18" charset="0"/>
              </a:rPr>
              <a:t>, J</a:t>
            </a:r>
            <a:r>
              <a:rPr lang="en-US" b="1" dirty="0">
                <a:latin typeface="Times New Roman" panose="02020603050405020304" pitchFamily="18" charset="0"/>
              </a:rPr>
              <a:t>. et al</a:t>
            </a:r>
            <a:r>
              <a:rPr lang="en-US" dirty="0">
                <a:latin typeface="Times New Roman" panose="02020603050405020304" pitchFamily="18" charset="0"/>
              </a:rPr>
              <a:t>. Radiative Properties of Non-spherical black carbon, Springer Series in Light Scattering (</a:t>
            </a:r>
            <a:r>
              <a:rPr lang="en-US" dirty="0" err="1">
                <a:latin typeface="Times New Roman" panose="02020603050405020304" pitchFamily="18" charset="0"/>
              </a:rPr>
              <a:t>邀稿</a:t>
            </a:r>
            <a:r>
              <a:rPr lang="en-US" dirty="0">
                <a:latin typeface="Times New Roman" panose="02020603050405020304" pitchFamily="18" charset="0"/>
              </a:rPr>
              <a:t>)</a:t>
            </a:r>
            <a:endParaRPr lang="en-US" dirty="0" smtClean="0">
              <a:latin typeface="Times New Roman" panose="02020603050405020304" pitchFamily="18" charset="0"/>
              <a:ea typeface="+mj-ea"/>
            </a:endParaRPr>
          </a:p>
        </p:txBody>
      </p:sp>
    </p:spTree>
    <p:extLst>
      <p:ext uri="{BB962C8B-B14F-4D97-AF65-F5344CB8AC3E}">
        <p14:creationId xmlns:p14="http://schemas.microsoft.com/office/powerpoint/2010/main" val="1477226349"/>
      </p:ext>
    </p:extLst>
  </p:cSld>
  <p:clrMapOvr>
    <a:masterClrMapping/>
  </p:clrMapOvr>
  <mc:AlternateContent xmlns:mc="http://schemas.openxmlformats.org/markup-compatibility/2006" xmlns:p14="http://schemas.microsoft.com/office/powerpoint/2010/main">
    <mc:Choice Requires="p14">
      <p:transition spd="slow" p14:dur="2000" advTm="2718"/>
    </mc:Choice>
    <mc:Fallback xmlns="">
      <p:transition spd="slow" advTm="2718"/>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idx="4294967295"/>
          </p:nvPr>
        </p:nvSpPr>
        <p:spPr>
          <a:xfrm>
            <a:off x="0" y="1295400"/>
            <a:ext cx="8382000" cy="4830763"/>
          </a:xfrm>
        </p:spPr>
        <p:txBody>
          <a:bodyPr/>
          <a:lstStyle/>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a:p>
            <a:pPr eaLnBrk="1" hangingPunct="1"/>
            <a:endParaRPr lang="zh-CN" altLang="zh-CN" sz="1800" dirty="0" smtClean="0">
              <a:ea typeface="楷体_GB2312" pitchFamily="1" charset="-122"/>
            </a:endParaRPr>
          </a:p>
        </p:txBody>
      </p:sp>
      <p:grpSp>
        <p:nvGrpSpPr>
          <p:cNvPr id="14" name="Group 2"/>
          <p:cNvGrpSpPr>
            <a:grpSpLocks/>
          </p:cNvGrpSpPr>
          <p:nvPr/>
        </p:nvGrpSpPr>
        <p:grpSpPr bwMode="auto">
          <a:xfrm>
            <a:off x="-76224" y="3437326"/>
            <a:ext cx="5562600" cy="48"/>
            <a:chOff x="-144" y="336"/>
            <a:chExt cx="3504" cy="48"/>
          </a:xfrm>
          <a:solidFill>
            <a:schemeClr val="accent3"/>
          </a:solidFill>
        </p:grpSpPr>
        <p:sp>
          <p:nvSpPr>
            <p:cNvPr id="19"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20"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15" name="Group 5"/>
          <p:cNvGrpSpPr>
            <a:grpSpLocks/>
          </p:cNvGrpSpPr>
          <p:nvPr/>
        </p:nvGrpSpPr>
        <p:grpSpPr bwMode="auto">
          <a:xfrm>
            <a:off x="457308" y="3384613"/>
            <a:ext cx="8534400" cy="338554"/>
            <a:chOff x="240" y="-49018"/>
            <a:chExt cx="5376" cy="338554"/>
          </a:xfrm>
        </p:grpSpPr>
        <p:sp>
          <p:nvSpPr>
            <p:cNvPr id="17"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18"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6" name="Text Box 8"/>
          <p:cNvSpPr txBox="1">
            <a:spLocks noChangeArrowheads="1"/>
          </p:cNvSpPr>
          <p:nvPr/>
        </p:nvSpPr>
        <p:spPr bwMode="auto">
          <a:xfrm>
            <a:off x="35496" y="2667020"/>
            <a:ext cx="53287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lang="zh-CN" altLang="en-US" sz="4000" dirty="0">
                <a:ea typeface="黑体" panose="02010609060101010101" pitchFamily="49" charset="-122"/>
              </a:rPr>
              <a:t>完成</a:t>
            </a:r>
            <a:r>
              <a:rPr lang="zh-CN" altLang="en-US" sz="4000" dirty="0" smtClean="0">
                <a:ea typeface="黑体" panose="02010609060101010101" pitchFamily="49" charset="-122"/>
              </a:rPr>
              <a:t>进度及下一步安排</a:t>
            </a:r>
            <a:endParaRPr lang="zh-CN" altLang="en-US" sz="4000" baseline="0" dirty="0">
              <a:ea typeface="黑体" panose="02010609060101010101" pitchFamily="49" charset="-122"/>
            </a:endParaRPr>
          </a:p>
        </p:txBody>
      </p:sp>
      <p:sp>
        <p:nvSpPr>
          <p:cNvPr id="21" name="AutoShape 4"/>
          <p:cNvSpPr>
            <a:spLocks noChangeArrowheads="1"/>
          </p:cNvSpPr>
          <p:nvPr/>
        </p:nvSpPr>
        <p:spPr bwMode="auto">
          <a:xfrm>
            <a:off x="-152276" y="3446187"/>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pic>
        <p:nvPicPr>
          <p:cNvPr id="12"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052727"/>
      </p:ext>
    </p:extLst>
  </p:cSld>
  <p:clrMapOvr>
    <a:masterClrMapping/>
  </p:clrMapOvr>
  <mc:AlternateContent xmlns:mc="http://schemas.openxmlformats.org/markup-compatibility/2006" xmlns:p14="http://schemas.microsoft.com/office/powerpoint/2010/main">
    <mc:Choice Requires="p14">
      <p:transition spd="slow" p14:dur="2000" advTm="1315"/>
    </mc:Choice>
    <mc:Fallback xmlns="">
      <p:transition spd="slow" advTm="1315"/>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完成进度</a:t>
            </a:r>
            <a:endParaRPr lang="zh-CN" altLang="en-US" dirty="0"/>
          </a:p>
        </p:txBody>
      </p:sp>
      <p:sp>
        <p:nvSpPr>
          <p:cNvPr id="29" name="Rectangle 44"/>
          <p:cNvSpPr>
            <a:spLocks noChangeArrowheads="1"/>
          </p:cNvSpPr>
          <p:nvPr/>
        </p:nvSpPr>
        <p:spPr bwMode="auto">
          <a:xfrm>
            <a:off x="3768503" y="2208833"/>
            <a:ext cx="1714552" cy="5715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000" b="1" dirty="0" smtClean="0">
                <a:ea typeface="宋体" panose="02010600030101010101" pitchFamily="2" charset="-122"/>
              </a:rPr>
              <a:t>2019.7~2020.1</a:t>
            </a:r>
            <a:endParaRPr lang="zh-CN" altLang="en-US" sz="2000" b="1" dirty="0">
              <a:ea typeface="宋体" panose="02010600030101010101" pitchFamily="2" charset="-122"/>
            </a:endParaRPr>
          </a:p>
        </p:txBody>
      </p:sp>
      <p:sp>
        <p:nvSpPr>
          <p:cNvPr id="30" name="Rectangle 44"/>
          <p:cNvSpPr>
            <a:spLocks noChangeArrowheads="1"/>
          </p:cNvSpPr>
          <p:nvPr/>
        </p:nvSpPr>
        <p:spPr bwMode="auto">
          <a:xfrm>
            <a:off x="5488770" y="2208833"/>
            <a:ext cx="1840643" cy="5715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000" b="1" dirty="0" smtClean="0">
                <a:ea typeface="宋体" panose="02010600030101010101" pitchFamily="2" charset="-122"/>
              </a:rPr>
              <a:t>2020.1~2020.12</a:t>
            </a:r>
            <a:endParaRPr lang="zh-CN" altLang="en-US" sz="2000" b="1" dirty="0">
              <a:ea typeface="宋体" panose="02010600030101010101" pitchFamily="2" charset="-122"/>
            </a:endParaRPr>
          </a:p>
        </p:txBody>
      </p:sp>
      <p:sp>
        <p:nvSpPr>
          <p:cNvPr id="31" name="Rectangle 44"/>
          <p:cNvSpPr>
            <a:spLocks noChangeArrowheads="1"/>
          </p:cNvSpPr>
          <p:nvPr/>
        </p:nvSpPr>
        <p:spPr bwMode="auto">
          <a:xfrm>
            <a:off x="7329413" y="2208833"/>
            <a:ext cx="1734443" cy="5715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000" b="1" dirty="0" smtClean="0">
                <a:ea typeface="宋体" panose="02010600030101010101" pitchFamily="2" charset="-122"/>
              </a:rPr>
              <a:t>2021.1~2021.5</a:t>
            </a:r>
            <a:endParaRPr lang="zh-CN" altLang="en-US" sz="2000" b="1" dirty="0">
              <a:ea typeface="宋体" panose="02010600030101010101" pitchFamily="2" charset="-122"/>
            </a:endParaRPr>
          </a:p>
        </p:txBody>
      </p:sp>
      <p:sp>
        <p:nvSpPr>
          <p:cNvPr id="32" name="Rectangle 44"/>
          <p:cNvSpPr>
            <a:spLocks noChangeArrowheads="1"/>
          </p:cNvSpPr>
          <p:nvPr/>
        </p:nvSpPr>
        <p:spPr bwMode="auto">
          <a:xfrm>
            <a:off x="3768502" y="2780333"/>
            <a:ext cx="1760711" cy="571500"/>
          </a:xfrm>
          <a:prstGeom prst="rect">
            <a:avLst/>
          </a:prstGeom>
          <a:solidFill>
            <a:srgbClr val="00B050"/>
          </a:soli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smtClean="0">
                <a:latin typeface="黑体" panose="02010609060101010101" pitchFamily="49" charset="-122"/>
              </a:rPr>
              <a:t>数值模拟</a:t>
            </a:r>
            <a:endParaRPr lang="zh-CN" altLang="en-US" sz="2000" b="1" dirty="0">
              <a:latin typeface="黑体" panose="02010609060101010101" pitchFamily="49" charset="-122"/>
            </a:endParaRPr>
          </a:p>
        </p:txBody>
      </p:sp>
      <p:sp>
        <p:nvSpPr>
          <p:cNvPr id="33" name="Rectangle 44"/>
          <p:cNvSpPr>
            <a:spLocks noChangeArrowheads="1"/>
          </p:cNvSpPr>
          <p:nvPr/>
        </p:nvSpPr>
        <p:spPr bwMode="auto">
          <a:xfrm>
            <a:off x="5488770" y="2780333"/>
            <a:ext cx="1840643" cy="5715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000" b="1">
              <a:latin typeface="黑体" panose="02010609060101010101" pitchFamily="49" charset="-122"/>
            </a:endParaRPr>
          </a:p>
        </p:txBody>
      </p:sp>
      <p:sp>
        <p:nvSpPr>
          <p:cNvPr id="34" name="Rectangle 44"/>
          <p:cNvSpPr>
            <a:spLocks noChangeArrowheads="1"/>
          </p:cNvSpPr>
          <p:nvPr/>
        </p:nvSpPr>
        <p:spPr bwMode="auto">
          <a:xfrm>
            <a:off x="7329413" y="2781921"/>
            <a:ext cx="1734443" cy="5715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000" b="1">
              <a:latin typeface="黑体" panose="02010609060101010101" pitchFamily="49" charset="-122"/>
            </a:endParaRPr>
          </a:p>
        </p:txBody>
      </p:sp>
      <p:sp>
        <p:nvSpPr>
          <p:cNvPr id="37" name="Rectangle 44"/>
          <p:cNvSpPr>
            <a:spLocks noChangeArrowheads="1"/>
          </p:cNvSpPr>
          <p:nvPr/>
        </p:nvSpPr>
        <p:spPr bwMode="auto">
          <a:xfrm>
            <a:off x="7329413" y="2781921"/>
            <a:ext cx="1734443" cy="566737"/>
          </a:xfrm>
          <a:prstGeom prst="rect">
            <a:avLst/>
          </a:prstGeom>
          <a:gradFill>
            <a:gsLst>
              <a:gs pos="0">
                <a:srgbClr val="FFFF00"/>
              </a:gs>
              <a:gs pos="56000">
                <a:srgbClr val="92D050"/>
              </a:gs>
              <a:gs pos="100000">
                <a:srgbClr val="00B050"/>
              </a:gs>
            </a:gsLst>
            <a:lin ang="5400000" scaled="1"/>
          </a:gra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a:latin typeface="黑体" panose="02010609060101010101" pitchFamily="49" charset="-122"/>
              </a:rPr>
              <a:t>论文撰写</a:t>
            </a:r>
          </a:p>
        </p:txBody>
      </p:sp>
      <p:sp>
        <p:nvSpPr>
          <p:cNvPr id="40" name="Rectangle 44"/>
          <p:cNvSpPr>
            <a:spLocks noChangeArrowheads="1"/>
          </p:cNvSpPr>
          <p:nvPr/>
        </p:nvSpPr>
        <p:spPr bwMode="auto">
          <a:xfrm>
            <a:off x="7329413" y="3348658"/>
            <a:ext cx="1734443" cy="574675"/>
          </a:xfrm>
          <a:prstGeom prst="rect">
            <a:avLst/>
          </a:prstGeom>
          <a:solidFill>
            <a:srgbClr val="FF0000"/>
          </a:soli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a:latin typeface="黑体" panose="02010609060101010101" pitchFamily="49" charset="-122"/>
              </a:rPr>
              <a:t>答辩</a:t>
            </a:r>
          </a:p>
        </p:txBody>
      </p:sp>
      <p:sp>
        <p:nvSpPr>
          <p:cNvPr id="41" name="Rectangle 44"/>
          <p:cNvSpPr>
            <a:spLocks noChangeArrowheads="1"/>
          </p:cNvSpPr>
          <p:nvPr/>
        </p:nvSpPr>
        <p:spPr bwMode="auto">
          <a:xfrm>
            <a:off x="107504" y="2208833"/>
            <a:ext cx="1821309" cy="5715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000" b="1" dirty="0" smtClean="0">
                <a:ea typeface="宋体" panose="02010600030101010101" pitchFamily="2" charset="-122"/>
              </a:rPr>
              <a:t>2018.9~2019.1</a:t>
            </a:r>
            <a:endParaRPr lang="zh-CN" altLang="en-US" sz="2000" b="1" dirty="0">
              <a:ea typeface="宋体" panose="02010600030101010101" pitchFamily="2" charset="-122"/>
            </a:endParaRPr>
          </a:p>
        </p:txBody>
      </p:sp>
      <p:sp>
        <p:nvSpPr>
          <p:cNvPr id="42" name="Rectangle 44"/>
          <p:cNvSpPr>
            <a:spLocks noChangeArrowheads="1"/>
          </p:cNvSpPr>
          <p:nvPr/>
        </p:nvSpPr>
        <p:spPr bwMode="auto">
          <a:xfrm>
            <a:off x="107504" y="2780333"/>
            <a:ext cx="1821309" cy="571500"/>
          </a:xfrm>
          <a:prstGeom prst="rect">
            <a:avLst/>
          </a:prstGeom>
          <a:solidFill>
            <a:srgbClr val="00B050"/>
          </a:soli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a:latin typeface="黑体" panose="02010609060101010101" pitchFamily="49" charset="-122"/>
              </a:rPr>
              <a:t>调研选题</a:t>
            </a:r>
          </a:p>
        </p:txBody>
      </p:sp>
      <p:sp>
        <p:nvSpPr>
          <p:cNvPr id="44" name="Rectangle 44"/>
          <p:cNvSpPr>
            <a:spLocks noChangeArrowheads="1"/>
          </p:cNvSpPr>
          <p:nvPr/>
        </p:nvSpPr>
        <p:spPr bwMode="auto">
          <a:xfrm>
            <a:off x="500063" y="4656534"/>
            <a:ext cx="1428750" cy="285750"/>
          </a:xfrm>
          <a:prstGeom prst="rect">
            <a:avLst/>
          </a:prstGeom>
          <a:solidFill>
            <a:srgbClr val="00B050"/>
          </a:soli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000" b="1">
              <a:ea typeface="宋体" panose="02010600030101010101" pitchFamily="2" charset="-122"/>
            </a:endParaRPr>
          </a:p>
        </p:txBody>
      </p:sp>
      <p:sp>
        <p:nvSpPr>
          <p:cNvPr id="45" name="Rectangle 44"/>
          <p:cNvSpPr>
            <a:spLocks noChangeArrowheads="1"/>
          </p:cNvSpPr>
          <p:nvPr/>
        </p:nvSpPr>
        <p:spPr bwMode="auto">
          <a:xfrm>
            <a:off x="500063" y="5085159"/>
            <a:ext cx="1428750" cy="285750"/>
          </a:xfrm>
          <a:prstGeom prst="rect">
            <a:avLst/>
          </a:prstGeom>
          <a:gradFill>
            <a:gsLst>
              <a:gs pos="0">
                <a:srgbClr val="FFFF00"/>
              </a:gs>
              <a:gs pos="29000">
                <a:srgbClr val="92D050"/>
              </a:gs>
              <a:gs pos="100000">
                <a:srgbClr val="00B050"/>
              </a:gs>
            </a:gsLst>
            <a:lin ang="5400000" scaled="1"/>
          </a:gra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000" b="1">
              <a:ea typeface="宋体" panose="02010600030101010101" pitchFamily="2" charset="-122"/>
            </a:endParaRPr>
          </a:p>
        </p:txBody>
      </p:sp>
      <p:sp>
        <p:nvSpPr>
          <p:cNvPr id="46" name="Rectangle 44"/>
          <p:cNvSpPr>
            <a:spLocks noChangeArrowheads="1"/>
          </p:cNvSpPr>
          <p:nvPr/>
        </p:nvSpPr>
        <p:spPr bwMode="auto">
          <a:xfrm>
            <a:off x="500063" y="5529361"/>
            <a:ext cx="1428750" cy="285750"/>
          </a:xfrm>
          <a:prstGeom prst="rect">
            <a:avLst/>
          </a:prstGeom>
          <a:solidFill>
            <a:srgbClr val="FF0000"/>
          </a:soli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zh-CN" altLang="en-US" sz="2000" b="1">
              <a:ea typeface="宋体" panose="02010600030101010101" pitchFamily="2" charset="-122"/>
            </a:endParaRPr>
          </a:p>
        </p:txBody>
      </p:sp>
      <p:sp>
        <p:nvSpPr>
          <p:cNvPr id="47" name="TextBox 65"/>
          <p:cNvSpPr txBox="1"/>
          <p:nvPr/>
        </p:nvSpPr>
        <p:spPr>
          <a:xfrm>
            <a:off x="2286000" y="4585097"/>
            <a:ext cx="1428750" cy="369887"/>
          </a:xfrm>
          <a:prstGeom prst="rect">
            <a:avLst/>
          </a:prstGeom>
          <a:noFill/>
        </p:spPr>
        <p:txBody>
          <a:bodyPr>
            <a:spAutoFit/>
          </a:bodyPr>
          <a:lstStyle/>
          <a:p>
            <a:pPr eaLnBrk="1" hangingPunct="1">
              <a:defRPr/>
            </a:pPr>
            <a:r>
              <a:rPr lang="zh-CN" altLang="en-US" dirty="0">
                <a:latin typeface="+mn-ea"/>
                <a:ea typeface="+mn-ea"/>
              </a:rPr>
              <a:t>已完成工作</a:t>
            </a:r>
          </a:p>
        </p:txBody>
      </p:sp>
      <p:sp>
        <p:nvSpPr>
          <p:cNvPr id="48" name="TextBox 66"/>
          <p:cNvSpPr txBox="1"/>
          <p:nvPr/>
        </p:nvSpPr>
        <p:spPr>
          <a:xfrm>
            <a:off x="2286000" y="5013176"/>
            <a:ext cx="1709936" cy="369332"/>
          </a:xfrm>
          <a:prstGeom prst="rect">
            <a:avLst/>
          </a:prstGeom>
          <a:noFill/>
        </p:spPr>
        <p:txBody>
          <a:bodyPr wrap="square">
            <a:spAutoFit/>
          </a:bodyPr>
          <a:lstStyle/>
          <a:p>
            <a:pPr eaLnBrk="1" hangingPunct="1">
              <a:defRPr/>
            </a:pPr>
            <a:r>
              <a:rPr lang="zh-CN" altLang="en-US" dirty="0" smtClean="0">
                <a:latin typeface="+mn-ea"/>
                <a:ea typeface="+mn-ea"/>
              </a:rPr>
              <a:t>完成</a:t>
            </a:r>
            <a:r>
              <a:rPr lang="en-US" altLang="zh-CN" dirty="0" smtClean="0">
                <a:latin typeface="+mn-ea"/>
                <a:ea typeface="+mn-ea"/>
              </a:rPr>
              <a:t>40%</a:t>
            </a:r>
            <a:r>
              <a:rPr lang="zh-CN" altLang="en-US" dirty="0" smtClean="0">
                <a:latin typeface="+mn-ea"/>
                <a:ea typeface="+mn-ea"/>
              </a:rPr>
              <a:t>左右</a:t>
            </a:r>
            <a:endParaRPr lang="zh-CN" altLang="en-US" dirty="0">
              <a:latin typeface="+mn-ea"/>
              <a:ea typeface="+mn-ea"/>
            </a:endParaRPr>
          </a:p>
        </p:txBody>
      </p:sp>
      <p:sp>
        <p:nvSpPr>
          <p:cNvPr id="49" name="TextBox 67"/>
          <p:cNvSpPr txBox="1"/>
          <p:nvPr/>
        </p:nvSpPr>
        <p:spPr>
          <a:xfrm>
            <a:off x="2286000" y="5445224"/>
            <a:ext cx="1428750" cy="369887"/>
          </a:xfrm>
          <a:prstGeom prst="rect">
            <a:avLst/>
          </a:prstGeom>
          <a:noFill/>
        </p:spPr>
        <p:txBody>
          <a:bodyPr>
            <a:spAutoFit/>
          </a:bodyPr>
          <a:lstStyle/>
          <a:p>
            <a:pPr eaLnBrk="1" hangingPunct="1">
              <a:defRPr/>
            </a:pPr>
            <a:r>
              <a:rPr lang="zh-CN" altLang="en-US" dirty="0">
                <a:latin typeface="+mn-ea"/>
                <a:ea typeface="+mn-ea"/>
              </a:rPr>
              <a:t>未完成工作</a:t>
            </a:r>
          </a:p>
        </p:txBody>
      </p:sp>
      <p:sp>
        <p:nvSpPr>
          <p:cNvPr id="50" name="Rectangle 44"/>
          <p:cNvSpPr>
            <a:spLocks noChangeArrowheads="1"/>
          </p:cNvSpPr>
          <p:nvPr/>
        </p:nvSpPr>
        <p:spPr bwMode="auto">
          <a:xfrm>
            <a:off x="5488770" y="2780333"/>
            <a:ext cx="1834927" cy="571500"/>
          </a:xfrm>
          <a:prstGeom prst="rect">
            <a:avLst/>
          </a:prstGeom>
          <a:solidFill>
            <a:srgbClr val="00B050"/>
          </a:soli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a:latin typeface="黑体" panose="02010609060101010101" pitchFamily="49" charset="-122"/>
              </a:rPr>
              <a:t>数据处理</a:t>
            </a:r>
          </a:p>
        </p:txBody>
      </p:sp>
      <p:sp>
        <p:nvSpPr>
          <p:cNvPr id="52" name="Rectangle 44"/>
          <p:cNvSpPr>
            <a:spLocks noChangeArrowheads="1"/>
          </p:cNvSpPr>
          <p:nvPr/>
        </p:nvSpPr>
        <p:spPr bwMode="auto">
          <a:xfrm>
            <a:off x="1937750" y="2204864"/>
            <a:ext cx="1821309" cy="571500"/>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000" b="1" dirty="0" smtClean="0">
                <a:ea typeface="宋体" panose="02010600030101010101" pitchFamily="2" charset="-122"/>
              </a:rPr>
              <a:t>2019.1~2019.7</a:t>
            </a:r>
            <a:endParaRPr lang="zh-CN" altLang="en-US" sz="2000" b="1" dirty="0">
              <a:ea typeface="宋体" panose="02010600030101010101" pitchFamily="2" charset="-122"/>
            </a:endParaRPr>
          </a:p>
        </p:txBody>
      </p:sp>
      <p:sp>
        <p:nvSpPr>
          <p:cNvPr id="53" name="Rectangle 44"/>
          <p:cNvSpPr>
            <a:spLocks noChangeArrowheads="1"/>
          </p:cNvSpPr>
          <p:nvPr/>
        </p:nvSpPr>
        <p:spPr bwMode="auto">
          <a:xfrm>
            <a:off x="1937750" y="2776364"/>
            <a:ext cx="1821309" cy="571500"/>
          </a:xfrm>
          <a:prstGeom prst="rect">
            <a:avLst/>
          </a:prstGeom>
          <a:solidFill>
            <a:srgbClr val="00B050"/>
          </a:soli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smtClean="0">
                <a:latin typeface="黑体" panose="02010609060101010101" pitchFamily="49" charset="-122"/>
              </a:rPr>
              <a:t>模拟环境搭建</a:t>
            </a:r>
            <a:endParaRPr lang="zh-CN" altLang="en-US" sz="2000" b="1" dirty="0">
              <a:latin typeface="黑体" panose="02010609060101010101" pitchFamily="49" charset="-122"/>
            </a:endParaRPr>
          </a:p>
        </p:txBody>
      </p:sp>
      <p:sp>
        <p:nvSpPr>
          <p:cNvPr id="26" name="Rectangle 44"/>
          <p:cNvSpPr>
            <a:spLocks noChangeArrowheads="1"/>
          </p:cNvSpPr>
          <p:nvPr/>
        </p:nvSpPr>
        <p:spPr bwMode="auto">
          <a:xfrm>
            <a:off x="5458016" y="3347865"/>
            <a:ext cx="1852073" cy="870064"/>
          </a:xfrm>
          <a:prstGeom prst="rect">
            <a:avLst/>
          </a:prstGeom>
          <a:solidFill>
            <a:srgbClr val="FF0000"/>
          </a:solidFill>
          <a:ln w="19050" algn="ctr">
            <a:solidFill>
              <a:schemeClr val="tx1"/>
            </a:solidFill>
            <a:miter lim="800000"/>
            <a:headEnd/>
            <a:tailEnd/>
          </a:ln>
        </p:spPr>
        <p:txBody>
          <a:bodyPr anchor="ctr"/>
          <a:lstStyle>
            <a:lvl1pPr>
              <a:spcBef>
                <a:spcPct val="20000"/>
              </a:spcBef>
              <a:buFont typeface="Wingdings" panose="05000000000000000000" pitchFamily="2" charset="2"/>
              <a:buChar char="p"/>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Font typeface="Wingdings" panose="05000000000000000000" pitchFamily="2" charset="2"/>
              <a:buChar char=""/>
              <a:defRPr sz="20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Font typeface="Wingdings" panose="05000000000000000000" pitchFamily="2" charset="2"/>
              <a:buChar char="ü"/>
              <a:defRPr sz="20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smtClean="0">
                <a:latin typeface="黑体" panose="02010609060101010101" pitchFamily="49" charset="-122"/>
              </a:rPr>
              <a:t>最后一章需重新处理林火区域</a:t>
            </a:r>
            <a:endParaRPr lang="zh-CN" altLang="en-US" sz="2000" b="1" dirty="0">
              <a:latin typeface="黑体" panose="02010609060101010101" pitchFamily="49" charset="-122"/>
            </a:endParaRPr>
          </a:p>
        </p:txBody>
      </p:sp>
    </p:spTree>
    <p:custDataLst>
      <p:tags r:id="rId1"/>
    </p:custDataLst>
    <p:extLst>
      <p:ext uri="{BB962C8B-B14F-4D97-AF65-F5344CB8AC3E}">
        <p14:creationId xmlns:p14="http://schemas.microsoft.com/office/powerpoint/2010/main" val="2020803335"/>
      </p:ext>
    </p:extLst>
  </p:cSld>
  <p:clrMapOvr>
    <a:masterClrMapping/>
  </p:clrMapOvr>
  <mc:AlternateContent xmlns:mc="http://schemas.openxmlformats.org/markup-compatibility/2006" xmlns:p14="http://schemas.microsoft.com/office/powerpoint/2010/main">
    <mc:Choice Requires="p14">
      <p:transition spd="slow" p14:dur="2000" advTm="14973"/>
    </mc:Choice>
    <mc:Fallback xmlns="">
      <p:transition spd="slow" advTm="14973"/>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1104900" y="2510126"/>
            <a:ext cx="7038975" cy="1938992"/>
          </a:xfrm>
          <a:prstGeom prst="rect">
            <a:avLst/>
          </a:prstGeom>
          <a:noFill/>
          <a:ln w="9525">
            <a:noFill/>
            <a:miter lim="800000"/>
            <a:headEnd/>
            <a:tailEnd/>
          </a:ln>
        </p:spPr>
        <p:txBody>
          <a:bodyPr>
            <a:spAutoFit/>
          </a:bodyPr>
          <a:lstStyle/>
          <a:p>
            <a:pPr algn="ctr">
              <a:spcBef>
                <a:spcPct val="50000"/>
              </a:spcBef>
            </a:pPr>
            <a:r>
              <a:rPr lang="zh-CN" altLang="en-US" sz="4800" dirty="0" smtClean="0">
                <a:solidFill>
                  <a:srgbClr val="C00000"/>
                </a:solidFill>
                <a:latin typeface="黑体" pitchFamily="2" charset="-122"/>
                <a:ea typeface="黑体" pitchFamily="2" charset="-122"/>
              </a:rPr>
              <a:t>感谢各位老师莅临指导</a:t>
            </a:r>
            <a:endParaRPr lang="zh-CN" altLang="en-US" sz="4800" dirty="0">
              <a:solidFill>
                <a:srgbClr val="C00000"/>
              </a:solidFill>
              <a:latin typeface="黑体" pitchFamily="2" charset="-122"/>
              <a:ea typeface="黑体" pitchFamily="2" charset="-122"/>
            </a:endParaRPr>
          </a:p>
          <a:p>
            <a:pPr algn="ctr">
              <a:spcBef>
                <a:spcPct val="50000"/>
              </a:spcBef>
            </a:pPr>
            <a:r>
              <a:rPr lang="zh-CN" altLang="en-US" sz="4800" dirty="0">
                <a:latin typeface="黑体" pitchFamily="2" charset="-122"/>
                <a:ea typeface="黑体" pitchFamily="2" charset="-122"/>
              </a:rPr>
              <a:t>敬请批评指正</a:t>
            </a:r>
          </a:p>
        </p:txBody>
      </p:sp>
      <p:grpSp>
        <p:nvGrpSpPr>
          <p:cNvPr id="3" name="Group 2"/>
          <p:cNvGrpSpPr>
            <a:grpSpLocks/>
          </p:cNvGrpSpPr>
          <p:nvPr/>
        </p:nvGrpSpPr>
        <p:grpSpPr bwMode="auto">
          <a:xfrm>
            <a:off x="-76224" y="3437326"/>
            <a:ext cx="5562600" cy="48"/>
            <a:chOff x="-144" y="336"/>
            <a:chExt cx="3504" cy="48"/>
          </a:xfrm>
          <a:solidFill>
            <a:schemeClr val="accent3"/>
          </a:solidFill>
        </p:grpSpPr>
        <p:sp>
          <p:nvSpPr>
            <p:cNvPr id="4" name="Line 3"/>
            <p:cNvSpPr>
              <a:spLocks noChangeShapeType="1"/>
            </p:cNvSpPr>
            <p:nvPr/>
          </p:nvSpPr>
          <p:spPr bwMode="auto">
            <a:xfrm>
              <a:off x="-96" y="336"/>
              <a:ext cx="3456" cy="0"/>
            </a:xfrm>
            <a:prstGeom prst="line">
              <a:avLst/>
            </a:prstGeom>
            <a:grpFill/>
            <a:ln w="9525">
              <a:solidFill>
                <a:srgbClr val="ACCBF9"/>
              </a:solidFill>
              <a:round/>
              <a:headEnd/>
              <a:tailEnd/>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5" name="AutoShape 4"/>
            <p:cNvSpPr>
              <a:spLocks noChangeArrowheads="1"/>
            </p:cNvSpPr>
            <p:nvPr/>
          </p:nvSpPr>
          <p:spPr bwMode="auto">
            <a:xfrm>
              <a:off x="-144" y="336"/>
              <a:ext cx="1728" cy="48"/>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grpFill/>
            <a:ln w="9525">
              <a:solidFill>
                <a:srgbClr val="ACCBF9"/>
              </a:solidFill>
              <a:miter lim="800000"/>
              <a:headEnd/>
              <a:tailEnd/>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grpSp>
      <p:grpSp>
        <p:nvGrpSpPr>
          <p:cNvPr id="7" name="Group 5"/>
          <p:cNvGrpSpPr>
            <a:grpSpLocks/>
          </p:cNvGrpSpPr>
          <p:nvPr/>
        </p:nvGrpSpPr>
        <p:grpSpPr bwMode="auto">
          <a:xfrm>
            <a:off x="457308" y="3384613"/>
            <a:ext cx="8534400" cy="338554"/>
            <a:chOff x="240" y="-49018"/>
            <a:chExt cx="5376" cy="338554"/>
          </a:xfrm>
        </p:grpSpPr>
        <p:sp>
          <p:nvSpPr>
            <p:cNvPr id="8" name="Line 6"/>
            <p:cNvSpPr>
              <a:spLocks noChangeShapeType="1"/>
            </p:cNvSpPr>
            <p:nvPr/>
          </p:nvSpPr>
          <p:spPr bwMode="auto">
            <a:xfrm>
              <a:off x="240" y="4080"/>
              <a:ext cx="5376" cy="0"/>
            </a:xfrm>
            <a:prstGeom prst="line">
              <a:avLst/>
            </a:prstGeom>
            <a:noFill/>
            <a:ln w="9525">
              <a:solidFill>
                <a:srgbClr val="ACCBF9"/>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solidFill>
                  <a:srgbClr val="ACCBF9"/>
                </a:solidFill>
              </a:endParaRPr>
            </a:p>
          </p:txBody>
        </p:sp>
        <p:sp>
          <p:nvSpPr>
            <p:cNvPr id="9" name="Text Box 7"/>
            <p:cNvSpPr txBox="1">
              <a:spLocks noChangeArrowheads="1"/>
            </p:cNvSpPr>
            <p:nvPr/>
          </p:nvSpPr>
          <p:spPr bwMode="auto">
            <a:xfrm>
              <a:off x="3331" y="-49018"/>
              <a:ext cx="22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lang="en-US" altLang="zh-CN" sz="1600" dirty="0">
                  <a:solidFill>
                    <a:srgbClr val="ACCBF9"/>
                  </a:solidFill>
                  <a:latin typeface="Impact" panose="020B0806030902050204" pitchFamily="34" charset="0"/>
                </a:rPr>
                <a:t>STATE KEY LABORATORY OF FIRE SCIENCE</a:t>
              </a:r>
            </a:p>
          </p:txBody>
        </p:sp>
      </p:grpSp>
      <p:sp>
        <p:nvSpPr>
          <p:cNvPr id="10" name="AutoShape 4"/>
          <p:cNvSpPr>
            <a:spLocks noChangeArrowheads="1"/>
          </p:cNvSpPr>
          <p:nvPr/>
        </p:nvSpPr>
        <p:spPr bwMode="auto">
          <a:xfrm>
            <a:off x="-152276" y="3446187"/>
            <a:ext cx="2743200" cy="76200"/>
          </a:xfrm>
          <a:custGeom>
            <a:avLst/>
            <a:gdLst>
              <a:gd name="T0" fmla="*/ 1701 w 21600"/>
              <a:gd name="T1" fmla="*/ 24 h 21600"/>
              <a:gd name="T2" fmla="*/ 864 w 21600"/>
              <a:gd name="T3" fmla="*/ 48 h 21600"/>
              <a:gd name="T4" fmla="*/ 27 w 21600"/>
              <a:gd name="T5" fmla="*/ 24 h 21600"/>
              <a:gd name="T6" fmla="*/ 864 w 21600"/>
              <a:gd name="T7" fmla="*/ 0 h 21600"/>
              <a:gd name="T8" fmla="*/ 0 60000 65536"/>
              <a:gd name="T9" fmla="*/ 0 60000 65536"/>
              <a:gd name="T10" fmla="*/ 0 60000 65536"/>
              <a:gd name="T11" fmla="*/ 0 60000 65536"/>
              <a:gd name="T12" fmla="*/ 2138 w 21600"/>
              <a:gd name="T13" fmla="*/ 2250 h 21600"/>
              <a:gd name="T14" fmla="*/ 19463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680" y="21600"/>
                </a:lnTo>
                <a:lnTo>
                  <a:pt x="20920" y="21600"/>
                </a:lnTo>
                <a:lnTo>
                  <a:pt x="21600" y="0"/>
                </a:lnTo>
                <a:close/>
              </a:path>
            </a:pathLst>
          </a:custGeom>
          <a:solidFill>
            <a:srgbClr val="ACCBF9"/>
          </a:solidFill>
          <a:ln>
            <a:noFill/>
          </a:ln>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solidFill>
                <a:srgbClr val="ACCBF9"/>
              </a:solidFill>
            </a:endParaRPr>
          </a:p>
        </p:txBody>
      </p:sp>
      <p:pic>
        <p:nvPicPr>
          <p:cNvPr id="11" name="Picture 3" descr="D:\baidu-同步盘\办公室PC\技能\PPT制作技巧\PPT制作\ppt背景\ustcxhjpg\校名白色无背景.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388" y="199492"/>
            <a:ext cx="3051175" cy="4032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62" y="531912"/>
            <a:ext cx="321597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4206572"/>
      </p:ext>
    </p:extLst>
  </p:cSld>
  <p:clrMapOvr>
    <a:masterClrMapping/>
  </p:clrMapOvr>
  <p:transition advTm="36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980728"/>
            <a:ext cx="8414473" cy="5400599"/>
          </a:xfrm>
        </p:spPr>
        <p:txBody>
          <a:bodyPr/>
          <a:lstStyle/>
          <a:p>
            <a:pPr>
              <a:buSzPct val="100000"/>
            </a:pPr>
            <a:r>
              <a:rPr lang="zh-CN" altLang="en-US" dirty="0">
                <a:solidFill>
                  <a:srgbClr val="FF0000"/>
                </a:solidFill>
                <a:latin typeface="Times New Roman" panose="02020603050405020304" pitchFamily="18" charset="0"/>
                <a:cs typeface="Times New Roman" panose="02020603050405020304" pitchFamily="18" charset="0"/>
              </a:rPr>
              <a:t>林火林火黑碳颗粒可抬升</a:t>
            </a:r>
            <a:r>
              <a:rPr lang="zh-CN" altLang="en-US" dirty="0" smtClean="0">
                <a:solidFill>
                  <a:srgbClr val="FF0000"/>
                </a:solidFill>
                <a:latin typeface="Times New Roman" panose="02020603050405020304" pitchFamily="18" charset="0"/>
                <a:cs typeface="Times New Roman" panose="02020603050405020304" pitchFamily="18" charset="0"/>
              </a:rPr>
              <a:t>羽流</a:t>
            </a:r>
            <a:endParaRPr lang="en-US" altLang="zh-CN" dirty="0" smtClean="0">
              <a:solidFill>
                <a:srgbClr val="FF0000"/>
              </a:solidFill>
              <a:latin typeface="Times New Roman" panose="02020603050405020304" pitchFamily="18" charset="0"/>
              <a:cs typeface="Times New Roman" panose="02020603050405020304" pitchFamily="18" charset="0"/>
            </a:endParaRPr>
          </a:p>
          <a:p>
            <a:pPr lvl="1">
              <a:buSzPct val="100000"/>
            </a:pP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Yu[1] </a:t>
            </a:r>
            <a:r>
              <a:rPr lang="zh-CN" altLang="en-US" dirty="0" smtClean="0">
                <a:latin typeface="Times New Roman" panose="02020603050405020304" pitchFamily="18" charset="0"/>
                <a:cs typeface="Times New Roman" panose="02020603050405020304" pitchFamily="18" charset="0"/>
              </a:rPr>
              <a:t>等表明约</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的黑碳便可将</a:t>
            </a:r>
            <a:r>
              <a:rPr lang="en-US" altLang="zh-CN" dirty="0" smtClean="0">
                <a:latin typeface="Times New Roman" panose="02020603050405020304" pitchFamily="18" charset="0"/>
                <a:cs typeface="Times New Roman" panose="02020603050405020304" pitchFamily="18" charset="0"/>
              </a:rPr>
              <a:t>2017</a:t>
            </a:r>
            <a:r>
              <a:rPr lang="zh-CN" altLang="en-US" dirty="0" smtClean="0">
                <a:latin typeface="Times New Roman" panose="02020603050405020304" pitchFamily="18" charset="0"/>
                <a:cs typeface="Times New Roman" panose="02020603050405020304" pitchFamily="18" charset="0"/>
              </a:rPr>
              <a:t>年加拿大林 火羽流抬升至平流层</a:t>
            </a:r>
            <a:endParaRPr lang="en-US" altLang="zh-CN" dirty="0">
              <a:latin typeface="Times New Roman" panose="02020603050405020304" pitchFamily="18" charset="0"/>
              <a:cs typeface="Times New Roman" panose="02020603050405020304" pitchFamily="18" charset="0"/>
            </a:endParaRPr>
          </a:p>
          <a:p>
            <a:pPr lvl="2"/>
            <a:endParaRPr lang="en-US" altLang="zh-CN" dirty="0" smtClean="0">
              <a:latin typeface="Times New Roman" panose="02020603050405020304" pitchFamily="18" charset="0"/>
              <a:cs typeface="Times New Roman" panose="02020603050405020304" pitchFamily="18" charset="0"/>
            </a:endParaRPr>
          </a:p>
          <a:p>
            <a:pPr lvl="2"/>
            <a:endParaRPr lang="en-US" altLang="zh-CN" dirty="0">
              <a:latin typeface="Times New Roman" panose="02020603050405020304" pitchFamily="18" charset="0"/>
              <a:cs typeface="Times New Roman" panose="02020603050405020304" pitchFamily="18" charset="0"/>
            </a:endParaRPr>
          </a:p>
          <a:p>
            <a:pPr lvl="2"/>
            <a:endParaRPr lang="zh-CN" altLang="en-US" dirty="0">
              <a:latin typeface="Times New Roman" panose="02020603050405020304" pitchFamily="18" charset="0"/>
              <a:cs typeface="Times New Roman" panose="02020603050405020304" pitchFamily="18" charset="0"/>
            </a:endParaRPr>
          </a:p>
          <a:p>
            <a:pPr marL="696912" lvl="2" indent="0">
              <a:buNone/>
            </a:pPr>
            <a:endParaRPr lang="en-US" altLang="zh-CN" sz="1400" dirty="0" smtClean="0">
              <a:latin typeface="Times New Roman" panose="02020603050405020304" pitchFamily="18" charset="0"/>
              <a:cs typeface="Times New Roman" panose="02020603050405020304" pitchFamily="18" charset="0"/>
            </a:endParaRPr>
          </a:p>
          <a:p>
            <a:pPr marL="696912" lvl="2" indent="0">
              <a:buNone/>
            </a:pPr>
            <a:endParaRPr lang="en-US" altLang="zh-CN" sz="1400" dirty="0">
              <a:latin typeface="Times New Roman" panose="02020603050405020304" pitchFamily="18" charset="0"/>
              <a:cs typeface="Times New Roman" panose="02020603050405020304" pitchFamily="18" charset="0"/>
            </a:endParaRPr>
          </a:p>
          <a:p>
            <a:pPr marL="696912" lvl="2" indent="0">
              <a:buNone/>
            </a:pPr>
            <a:endParaRPr lang="en-US" altLang="zh-CN" sz="1400" dirty="0" smtClean="0">
              <a:latin typeface="Times New Roman" panose="02020603050405020304" pitchFamily="18" charset="0"/>
              <a:cs typeface="Times New Roman" panose="02020603050405020304" pitchFamily="18" charset="0"/>
            </a:endParaRPr>
          </a:p>
          <a:p>
            <a:pPr marL="696912" lvl="2" indent="0">
              <a:buNone/>
            </a:pPr>
            <a:endParaRPr lang="en-US" altLang="zh-CN" sz="1400" dirty="0">
              <a:latin typeface="Times New Roman" panose="02020603050405020304" pitchFamily="18" charset="0"/>
              <a:cs typeface="Times New Roman" panose="02020603050405020304" pitchFamily="18" charset="0"/>
            </a:endParaRPr>
          </a:p>
          <a:p>
            <a:pPr marL="696912" lvl="2" indent="0">
              <a:buNone/>
            </a:pPr>
            <a:endParaRPr lang="en-US" altLang="zh-CN" sz="1400" dirty="0" smtClean="0">
              <a:latin typeface="Times New Roman" panose="02020603050405020304" pitchFamily="18" charset="0"/>
              <a:cs typeface="Times New Roman" panose="02020603050405020304" pitchFamily="18" charset="0"/>
            </a:endParaRPr>
          </a:p>
          <a:p>
            <a:pPr marL="696912" lvl="2" indent="0">
              <a:buNone/>
            </a:pPr>
            <a:endParaRPr lang="en-US" altLang="zh-CN" sz="1400" dirty="0" smtClean="0">
              <a:latin typeface="Times New Roman" panose="02020603050405020304" pitchFamily="18" charset="0"/>
              <a:cs typeface="Times New Roman" panose="02020603050405020304" pitchFamily="18" charset="0"/>
            </a:endParaRPr>
          </a:p>
          <a:p>
            <a:pPr marL="696912" lvl="2" indent="0">
              <a:buNone/>
            </a:pPr>
            <a:endParaRPr lang="en-US" altLang="zh-CN" sz="1400" dirty="0">
              <a:latin typeface="Times New Roman" panose="02020603050405020304" pitchFamily="18" charset="0"/>
              <a:cs typeface="Times New Roman" panose="02020603050405020304" pitchFamily="18" charset="0"/>
            </a:endParaRPr>
          </a:p>
          <a:p>
            <a:pPr marL="696912" lvl="2" indent="0">
              <a:buNone/>
            </a:pPr>
            <a:r>
              <a:rPr lang="en-US" altLang="zh-CN" sz="1400" dirty="0" smtClean="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1] Yu P, Toon O B, Bardeen C G, et al. Black carbon lofts wildfire smoke high into the stratosphere to form </a:t>
            </a:r>
            <a:r>
              <a:rPr lang="en-US" altLang="zh-CN" sz="1400" dirty="0" smtClean="0">
                <a:latin typeface="Times New Roman" panose="02020603050405020304" pitchFamily="18" charset="0"/>
                <a:cs typeface="Times New Roman" panose="02020603050405020304" pitchFamily="18" charset="0"/>
              </a:rPr>
              <a:t>a persistent </a:t>
            </a:r>
            <a:r>
              <a:rPr lang="en-US" altLang="zh-CN" sz="1400" dirty="0">
                <a:latin typeface="Times New Roman" panose="02020603050405020304" pitchFamily="18" charset="0"/>
                <a:cs typeface="Times New Roman" panose="02020603050405020304" pitchFamily="18" charset="0"/>
              </a:rPr>
              <a:t>plume. Science, 2019, 365(6453):</a:t>
            </a:r>
            <a:r>
              <a:rPr lang="en-US" altLang="zh-CN" sz="1400" dirty="0" smtClean="0">
                <a:latin typeface="Times New Roman" panose="02020603050405020304" pitchFamily="18" charset="0"/>
                <a:cs typeface="Times New Roman" panose="02020603050405020304" pitchFamily="18" charset="0"/>
              </a:rPr>
              <a:t>587–590</a:t>
            </a:r>
          </a:p>
          <a:p>
            <a:pPr marL="696912" lvl="2" indent="0">
              <a:buNone/>
            </a:pPr>
            <a:endParaRPr lang="zh-CN" altLang="en-US" dirty="0">
              <a:latin typeface="Times New Roman" panose="02020603050405020304" pitchFamily="18" charset="0"/>
              <a:cs typeface="Times New Roman" panose="02020603050405020304" pitchFamily="18" charset="0"/>
            </a:endParaRPr>
          </a:p>
          <a:p>
            <a:pPr lvl="2"/>
            <a:endParaRPr lang="zh-CN" altLang="en-US" dirty="0">
              <a:latin typeface="Times New Roman" panose="02020603050405020304" pitchFamily="18" charset="0"/>
              <a:cs typeface="Times New Roman" panose="02020603050405020304" pitchFamily="18" charset="0"/>
            </a:endParaRPr>
          </a:p>
          <a:p>
            <a:pPr lvl="2"/>
            <a:endParaRPr lang="en-US" altLang="zh-CN" dirty="0" smtClean="0">
              <a:latin typeface="Times New Roman" panose="02020603050405020304" pitchFamily="18" charset="0"/>
              <a:cs typeface="Times New Roman" panose="02020603050405020304" pitchFamily="18" charset="0"/>
            </a:endParaRPr>
          </a:p>
          <a:p>
            <a:pPr lvl="2"/>
            <a:endParaRPr lang="en-US" altLang="zh-CN" dirty="0" smtClean="0">
              <a:latin typeface="Times New Roman" panose="02020603050405020304" pitchFamily="18" charset="0"/>
              <a:cs typeface="Times New Roman" panose="02020603050405020304" pitchFamily="18" charset="0"/>
            </a:endParaRPr>
          </a:p>
          <a:p>
            <a:pPr lvl="2"/>
            <a:endParaRPr lang="en-US" altLang="zh-CN" dirty="0">
              <a:latin typeface="Times New Roman" panose="02020603050405020304" pitchFamily="18" charset="0"/>
              <a:cs typeface="Times New Roman" panose="02020603050405020304" pitchFamily="18" charset="0"/>
            </a:endParaRPr>
          </a:p>
          <a:p>
            <a:pPr marL="696912" lvl="2" indent="0">
              <a:buNone/>
            </a:pPr>
            <a:endParaRPr lang="zh-CN" altLang="en-US" dirty="0">
              <a:latin typeface="Times New Roman" panose="02020603050405020304" pitchFamily="18" charset="0"/>
              <a:cs typeface="Times New Roman" panose="02020603050405020304" pitchFamily="18" charset="0"/>
            </a:endParaRPr>
          </a:p>
          <a:p>
            <a:pPr lvl="2"/>
            <a:endParaRPr lang="zh-CN" altLang="en-US" dirty="0">
              <a:latin typeface="Times New Roman" panose="02020603050405020304" pitchFamily="18" charset="0"/>
              <a:cs typeface="Times New Roman" panose="02020603050405020304" pitchFamily="18" charset="0"/>
            </a:endParaRPr>
          </a:p>
          <a:p>
            <a:pPr lvl="2"/>
            <a:endParaRPr lang="en-US" altLang="zh-CN" dirty="0">
              <a:latin typeface="Times New Roman" panose="02020603050405020304" pitchFamily="18" charset="0"/>
              <a:cs typeface="Times New Roman" panose="02020603050405020304" pitchFamily="18" charset="0"/>
            </a:endParaRPr>
          </a:p>
          <a:p>
            <a:pPr lvl="2"/>
            <a:endParaRPr lang="en-US" altLang="zh-CN" dirty="0" smtClean="0">
              <a:solidFill>
                <a:srgbClr val="FF0000"/>
              </a:solidFill>
              <a:latin typeface="Times New Roman" panose="02020603050405020304" pitchFamily="18" charset="0"/>
              <a:cs typeface="Times New Roman" panose="02020603050405020304" pitchFamily="18" charset="0"/>
            </a:endParaRPr>
          </a:p>
          <a:p>
            <a:pPr marL="0" indent="0" algn="just">
              <a:buNone/>
            </a:pPr>
            <a:r>
              <a:rPr lang="en-US" altLang="zh-CN" sz="2400" dirty="0" smtClean="0">
                <a:latin typeface="Times New Roman" panose="02020603050405020304" pitchFamily="18" charset="0"/>
                <a:cs typeface="Times New Roman" panose="02020603050405020304" pitchFamily="18" charset="0"/>
              </a:rPr>
              <a:t>        </a:t>
            </a:r>
          </a:p>
          <a:p>
            <a:pPr marL="0" indent="0" algn="just">
              <a:buNone/>
            </a:pPr>
            <a:r>
              <a:rPr lang="en-US" altLang="zh-CN" sz="2600" dirty="0" smtClean="0">
                <a:latin typeface="Times New Roman" panose="02020603050405020304" pitchFamily="18" charset="0"/>
                <a:cs typeface="Times New Roman" panose="02020603050405020304" pitchFamily="18" charset="0"/>
              </a:rPr>
              <a:t>       </a:t>
            </a:r>
            <a:endParaRPr lang="en-US" altLang="zh-CN" sz="2400" kern="1200" dirty="0">
              <a:solidFill>
                <a:schemeClr val="dk1"/>
              </a:solidFill>
              <a:latin typeface="Times New Roman" panose="02020603050405020304" pitchFamily="18" charset="0"/>
              <a:ea typeface="+mn-ea"/>
              <a:cs typeface="Times New Roman" panose="02020603050405020304" pitchFamily="18" charset="0"/>
            </a:endParaRPr>
          </a:p>
        </p:txBody>
      </p:sp>
      <p:sp>
        <p:nvSpPr>
          <p:cNvPr id="2" name="标题 1"/>
          <p:cNvSpPr>
            <a:spLocks noGrp="1"/>
          </p:cNvSpPr>
          <p:nvPr>
            <p:ph type="title"/>
          </p:nvPr>
        </p:nvSpPr>
        <p:spPr>
          <a:xfrm>
            <a:off x="899592" y="188640"/>
            <a:ext cx="8064896" cy="582597"/>
          </a:xfrm>
        </p:spPr>
        <p:txBody>
          <a:bodyPr/>
          <a:lstStyle/>
          <a:p>
            <a:r>
              <a:rPr lang="zh-CN" altLang="en-US" dirty="0" smtClean="0">
                <a:latin typeface="Times New Roman" panose="02020603050405020304" pitchFamily="18" charset="0"/>
                <a:cs typeface="Times New Roman" panose="02020603050405020304" pitchFamily="18" charset="0"/>
              </a:rPr>
              <a:t>林火黑碳颗粒可抬升羽流至平流层</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1259632" y="2492896"/>
            <a:ext cx="6473205" cy="3469247"/>
          </a:xfrm>
          <a:prstGeom prst="rect">
            <a:avLst/>
          </a:prstGeom>
        </p:spPr>
      </p:pic>
    </p:spTree>
    <p:custDataLst>
      <p:tags r:id="rId1"/>
    </p:custDataLst>
    <p:extLst>
      <p:ext uri="{BB962C8B-B14F-4D97-AF65-F5344CB8AC3E}">
        <p14:creationId xmlns:p14="http://schemas.microsoft.com/office/powerpoint/2010/main" val="3078591728"/>
      </p:ext>
    </p:extLst>
  </p:cSld>
  <p:clrMapOvr>
    <a:masterClrMapping/>
  </p:clrMapOvr>
  <mc:AlternateContent xmlns:mc="http://schemas.openxmlformats.org/markup-compatibility/2006" xmlns:p14="http://schemas.microsoft.com/office/powerpoint/2010/main">
    <mc:Choice Requires="p14">
      <p:transition spd="slow" p14:dur="2000" advTm="3782"/>
    </mc:Choice>
    <mc:Fallback xmlns="">
      <p:transition spd="slow" advTm="378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88640"/>
            <a:ext cx="8064896" cy="582597"/>
          </a:xfrm>
        </p:spPr>
        <p:txBody>
          <a:bodyPr/>
          <a:lstStyle/>
          <a:p>
            <a:r>
              <a:rPr lang="zh-CN" altLang="en-US" dirty="0" smtClean="0">
                <a:latin typeface="Times New Roman" panose="02020603050405020304" pitchFamily="18" charset="0"/>
                <a:cs typeface="Times New Roman" panose="02020603050405020304" pitchFamily="18" charset="0"/>
              </a:rPr>
              <a:t>林火黑碳排放量巨大</a:t>
            </a:r>
            <a:endParaRPr lang="zh-CN" altLang="en-US" dirty="0">
              <a:latin typeface="Times New Roman" panose="02020603050405020304" pitchFamily="18" charset="0"/>
              <a:cs typeface="Times New Roman" panose="02020603050405020304" pitchFamily="18" charset="0"/>
            </a:endParaRPr>
          </a:p>
        </p:txBody>
      </p:sp>
      <p:pic>
        <p:nvPicPr>
          <p:cNvPr id="5" name="内容占位符 4"/>
          <p:cNvPicPr>
            <a:picLocks noGrp="1" noChangeAspect="1"/>
          </p:cNvPicPr>
          <p:nvPr>
            <p:ph idx="1"/>
          </p:nvPr>
        </p:nvPicPr>
        <p:blipFill>
          <a:blip r:embed="rId4"/>
          <a:stretch>
            <a:fillRect/>
          </a:stretch>
        </p:blipFill>
        <p:spPr>
          <a:xfrm>
            <a:off x="2843808" y="980728"/>
            <a:ext cx="6507882" cy="3702227"/>
          </a:xfrm>
          <a:prstGeom prst="rect">
            <a:avLst/>
          </a:prstGeom>
        </p:spPr>
      </p:pic>
      <p:pic>
        <p:nvPicPr>
          <p:cNvPr id="6" name="图片 5"/>
          <p:cNvPicPr>
            <a:picLocks noChangeAspect="1"/>
          </p:cNvPicPr>
          <p:nvPr/>
        </p:nvPicPr>
        <p:blipFill>
          <a:blip r:embed="rId5"/>
          <a:stretch>
            <a:fillRect/>
          </a:stretch>
        </p:blipFill>
        <p:spPr>
          <a:xfrm>
            <a:off x="75592" y="3789040"/>
            <a:ext cx="5814467" cy="2903631"/>
          </a:xfrm>
          <a:prstGeom prst="rect">
            <a:avLst/>
          </a:prstGeom>
        </p:spPr>
      </p:pic>
      <p:sp>
        <p:nvSpPr>
          <p:cNvPr id="7" name="矩形 6"/>
          <p:cNvSpPr/>
          <p:nvPr/>
        </p:nvSpPr>
        <p:spPr>
          <a:xfrm>
            <a:off x="-391208" y="1547247"/>
            <a:ext cx="3672408" cy="2246769"/>
          </a:xfrm>
          <a:prstGeom prst="rect">
            <a:avLst/>
          </a:prstGeom>
        </p:spPr>
        <p:txBody>
          <a:bodyPr wrap="square">
            <a:spAutoFit/>
          </a:bodyPr>
          <a:lstStyle/>
          <a:p>
            <a:pPr marL="742950" lvl="1" indent="-285750">
              <a:buSzPct val="100000"/>
              <a:buFont typeface="Wingdings" panose="05000000000000000000" pitchFamily="2" charset="2"/>
              <a:buChar char="q"/>
            </a:pPr>
            <a:r>
              <a:rPr lang="zh-CN" altLang="en-US" sz="2000" dirty="0" smtClean="0">
                <a:latin typeface="+mn-ea"/>
                <a:ea typeface="+mn-ea"/>
                <a:cs typeface="Times New Roman" panose="02020603050405020304" pitchFamily="18" charset="0"/>
              </a:rPr>
              <a:t>林火黑碳排放量巨大</a:t>
            </a:r>
            <a:endParaRPr lang="en-US" altLang="zh-CN" sz="2000" dirty="0" smtClean="0">
              <a:latin typeface="+mn-ea"/>
              <a:ea typeface="+mn-ea"/>
              <a:cs typeface="Times New Roman" panose="02020603050405020304" pitchFamily="18" charset="0"/>
            </a:endParaRPr>
          </a:p>
          <a:p>
            <a:pPr marL="742950" lvl="1" indent="-285750">
              <a:buSzPct val="100000"/>
              <a:buFont typeface="Wingdings" panose="05000000000000000000" pitchFamily="2" charset="2"/>
              <a:buChar char="q"/>
            </a:pPr>
            <a:endParaRPr lang="en-US" altLang="zh-CN" sz="2000" dirty="0" smtClean="0">
              <a:latin typeface="+mn-ea"/>
              <a:ea typeface="+mn-ea"/>
              <a:cs typeface="Times New Roman" panose="02020603050405020304" pitchFamily="18" charset="0"/>
            </a:endParaRPr>
          </a:p>
          <a:p>
            <a:pPr marL="742950" lvl="1" indent="-285750">
              <a:buSzPct val="100000"/>
              <a:buFont typeface="Wingdings" panose="05000000000000000000" pitchFamily="2" charset="2"/>
              <a:buChar char="q"/>
            </a:pPr>
            <a:r>
              <a:rPr lang="zh-CN" altLang="en-US" sz="2000" dirty="0" smtClean="0">
                <a:latin typeface="+mn-ea"/>
                <a:ea typeface="+mn-ea"/>
                <a:cs typeface="Times New Roman" panose="02020603050405020304" pitchFamily="18" charset="0"/>
              </a:rPr>
              <a:t>林火黑碳辐射准确特性计算对林火颗粒物监测及林火气候预测十分重要</a:t>
            </a:r>
            <a:endParaRPr lang="en-US" altLang="zh-CN" sz="2000" dirty="0" smtClean="0">
              <a:latin typeface="+mn-ea"/>
              <a:ea typeface="+mn-ea"/>
              <a:cs typeface="Times New Roman" panose="02020603050405020304" pitchFamily="18" charset="0"/>
            </a:endParaRPr>
          </a:p>
          <a:p>
            <a:pPr marL="742950" lvl="1" indent="-285750">
              <a:buSzPct val="100000"/>
              <a:buFont typeface="Wingdings" panose="05000000000000000000" pitchFamily="2" charset="2"/>
              <a:buChar char="q"/>
            </a:pPr>
            <a:endParaRPr lang="en-US" altLang="zh-CN" sz="2000" dirty="0">
              <a:latin typeface="+mn-ea"/>
              <a:ea typeface="+mn-ea"/>
              <a:cs typeface="Times New Roman" panose="02020603050405020304" pitchFamily="18" charset="0"/>
            </a:endParaRPr>
          </a:p>
        </p:txBody>
      </p:sp>
    </p:spTree>
    <p:custDataLst>
      <p:tags r:id="rId1"/>
    </p:custDataLst>
    <p:extLst>
      <p:ext uri="{BB962C8B-B14F-4D97-AF65-F5344CB8AC3E}">
        <p14:creationId xmlns:p14="http://schemas.microsoft.com/office/powerpoint/2010/main" val="402560457"/>
      </p:ext>
    </p:extLst>
  </p:cSld>
  <p:clrMapOvr>
    <a:masterClrMapping/>
  </p:clrMapOvr>
  <mc:AlternateContent xmlns:mc="http://schemas.openxmlformats.org/markup-compatibility/2006" xmlns:p14="http://schemas.microsoft.com/office/powerpoint/2010/main">
    <mc:Choice Requires="p14">
      <p:transition spd="slow" p14:dur="2000" advTm="3015"/>
    </mc:Choice>
    <mc:Fallback xmlns="">
      <p:transition spd="slow" advTm="3015"/>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188640"/>
            <a:ext cx="8064896" cy="582597"/>
          </a:xfrm>
        </p:spPr>
        <p:txBody>
          <a:bodyPr/>
          <a:lstStyle/>
          <a:p>
            <a:r>
              <a:rPr lang="zh-CN" altLang="en-US" dirty="0" smtClean="0">
                <a:latin typeface="Times New Roman" panose="02020603050405020304" pitchFamily="18" charset="0"/>
                <a:cs typeface="Times New Roman" panose="02020603050405020304" pitchFamily="18" charset="0"/>
              </a:rPr>
              <a:t>遥感及气候模式对黑碳辐射处理不足</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180528" y="1412776"/>
            <a:ext cx="4603168" cy="4401205"/>
          </a:xfrm>
          <a:prstGeom prst="rect">
            <a:avLst/>
          </a:prstGeom>
        </p:spPr>
        <p:txBody>
          <a:bodyPr wrap="square">
            <a:spAutoFit/>
          </a:bodyPr>
          <a:lstStyle/>
          <a:p>
            <a:pPr marL="742950" lvl="1" indent="-285750">
              <a:buSzPct val="100000"/>
              <a:buFont typeface="Wingdings" panose="05000000000000000000" pitchFamily="2" charset="2"/>
              <a:buChar char="q"/>
            </a:pPr>
            <a:r>
              <a:rPr lang="zh-CN" altLang="en-US" sz="2000" dirty="0">
                <a:latin typeface="+mn-ea"/>
                <a:ea typeface="+mn-ea"/>
                <a:cs typeface="Times New Roman" panose="02020603050405020304" pitchFamily="18" charset="0"/>
              </a:rPr>
              <a:t>在现主流林火气候模型及遥感技术中，均假设黑碳烟颗粒形貌为球型</a:t>
            </a:r>
            <a:endParaRPr lang="en-US" altLang="zh-CN" sz="2000" dirty="0" smtClean="0">
              <a:latin typeface="+mn-ea"/>
              <a:ea typeface="+mn-ea"/>
              <a:cs typeface="Times New Roman" panose="02020603050405020304" pitchFamily="18" charset="0"/>
            </a:endParaRPr>
          </a:p>
          <a:p>
            <a:pPr marL="742950" lvl="1" indent="-285750">
              <a:buSzPct val="100000"/>
              <a:buFont typeface="Wingdings" panose="05000000000000000000" pitchFamily="2" charset="2"/>
              <a:buChar char="q"/>
            </a:pPr>
            <a:r>
              <a:rPr lang="zh-CN" altLang="en-US" sz="2000" dirty="0">
                <a:latin typeface="+mn-ea"/>
                <a:ea typeface="+mn-ea"/>
                <a:cs typeface="Times New Roman" panose="02020603050405020304" pitchFamily="18" charset="0"/>
              </a:rPr>
              <a:t>但通过现场采样分析，大多数学</a:t>
            </a:r>
            <a:r>
              <a:rPr lang="zh-CN" altLang="en-US" sz="2000" dirty="0" smtClean="0">
                <a:latin typeface="+mn-ea"/>
                <a:ea typeface="+mn-ea"/>
                <a:cs typeface="Times New Roman" panose="02020603050405020304" pitchFamily="18" charset="0"/>
              </a:rPr>
              <a:t>者发现</a:t>
            </a:r>
            <a:r>
              <a:rPr lang="zh-CN" altLang="en-US" sz="2000" dirty="0">
                <a:latin typeface="+mn-ea"/>
                <a:ea typeface="+mn-ea"/>
                <a:cs typeface="Times New Roman" panose="02020603050405020304" pitchFamily="18" charset="0"/>
              </a:rPr>
              <a:t>林火排放黑碳烟颗粒并非球型，而呈现完全不规则的</a:t>
            </a:r>
            <a:r>
              <a:rPr lang="zh-CN" altLang="en-US" sz="2000" dirty="0" smtClean="0">
                <a:latin typeface="+mn-ea"/>
                <a:ea typeface="+mn-ea"/>
                <a:cs typeface="Times New Roman" panose="02020603050405020304" pitchFamily="18" charset="0"/>
              </a:rPr>
              <a:t>形状</a:t>
            </a:r>
            <a:endParaRPr lang="en-US" altLang="zh-CN" sz="2000" dirty="0">
              <a:latin typeface="+mn-ea"/>
              <a:ea typeface="+mn-ea"/>
              <a:cs typeface="Times New Roman" panose="02020603050405020304" pitchFamily="18" charset="0"/>
            </a:endParaRPr>
          </a:p>
          <a:p>
            <a:pPr marL="742950" lvl="1" indent="-285750">
              <a:buSzPct val="100000"/>
              <a:buFont typeface="Wingdings" panose="05000000000000000000" pitchFamily="2" charset="2"/>
              <a:buChar char="q"/>
            </a:pPr>
            <a:r>
              <a:rPr lang="zh-CN" altLang="en-US" sz="2000" dirty="0">
                <a:latin typeface="+mn-ea"/>
                <a:ea typeface="+mn-ea"/>
                <a:cs typeface="Times New Roman" panose="02020603050405020304" pitchFamily="18" charset="0"/>
              </a:rPr>
              <a:t>后向线性退偏比 </a:t>
            </a:r>
            <a:r>
              <a:rPr lang="en-US" altLang="zh-CN" sz="2000" dirty="0">
                <a:latin typeface="+mn-ea"/>
                <a:ea typeface="+mn-ea"/>
                <a:cs typeface="Times New Roman" panose="02020603050405020304" pitchFamily="18" charset="0"/>
              </a:rPr>
              <a:t>(LDR) </a:t>
            </a:r>
            <a:r>
              <a:rPr lang="zh-CN" altLang="en-US" sz="2000" dirty="0">
                <a:latin typeface="+mn-ea"/>
                <a:ea typeface="+mn-ea"/>
                <a:cs typeface="Times New Roman" panose="02020603050405020304" pitchFamily="18" charset="0"/>
              </a:rPr>
              <a:t>为偏振遥感中常用的光学参量之一，球型假设对</a:t>
            </a:r>
            <a:r>
              <a:rPr lang="zh-CN" altLang="en-US" sz="2000" dirty="0" smtClean="0">
                <a:latin typeface="+mn-ea"/>
                <a:ea typeface="+mn-ea"/>
                <a:cs typeface="Times New Roman" panose="02020603050405020304" pitchFamily="18" charset="0"/>
              </a:rPr>
              <a:t>黑碳</a:t>
            </a:r>
            <a:r>
              <a:rPr lang="zh-CN" altLang="en-US" sz="2000" dirty="0">
                <a:latin typeface="+mn-ea"/>
                <a:ea typeface="+mn-ea"/>
                <a:cs typeface="Times New Roman" panose="02020603050405020304" pitchFamily="18" charset="0"/>
              </a:rPr>
              <a:t>颗粒线性退偏比计算值为 </a:t>
            </a:r>
            <a:r>
              <a:rPr lang="en-US" altLang="zh-CN" sz="2000" dirty="0" smtClean="0">
                <a:latin typeface="+mn-ea"/>
                <a:ea typeface="+mn-ea"/>
                <a:cs typeface="Times New Roman" panose="02020603050405020304" pitchFamily="18" charset="0"/>
              </a:rPr>
              <a:t>0</a:t>
            </a:r>
          </a:p>
          <a:p>
            <a:pPr marL="742950" lvl="1" indent="-285750">
              <a:buSzPct val="100000"/>
              <a:buFont typeface="Wingdings" panose="05000000000000000000" pitchFamily="2" charset="2"/>
              <a:buChar char="q"/>
            </a:pPr>
            <a:r>
              <a:rPr lang="en-US" altLang="zh-CN" sz="2000" dirty="0">
                <a:latin typeface="+mn-ea"/>
                <a:ea typeface="+mn-ea"/>
                <a:cs typeface="Times New Roman" panose="02020603050405020304" pitchFamily="18" charset="0"/>
              </a:rPr>
              <a:t>335nm. 532nm </a:t>
            </a:r>
            <a:r>
              <a:rPr lang="zh-CN" altLang="en-US" sz="2000" dirty="0">
                <a:latin typeface="+mn-ea"/>
                <a:ea typeface="+mn-ea"/>
                <a:cs typeface="Times New Roman" panose="02020603050405020304" pitchFamily="18" charset="0"/>
              </a:rPr>
              <a:t>及 </a:t>
            </a:r>
            <a:r>
              <a:rPr lang="en-US" altLang="zh-CN" sz="2000" dirty="0">
                <a:latin typeface="+mn-ea"/>
                <a:ea typeface="+mn-ea"/>
                <a:cs typeface="Times New Roman" panose="02020603050405020304" pitchFamily="18" charset="0"/>
              </a:rPr>
              <a:t>1064nm </a:t>
            </a:r>
            <a:r>
              <a:rPr lang="zh-CN" altLang="en-US" sz="2000" dirty="0">
                <a:latin typeface="+mn-ea"/>
                <a:ea typeface="+mn-ea"/>
                <a:cs typeface="Times New Roman" panose="02020603050405020304" pitchFamily="18" charset="0"/>
              </a:rPr>
              <a:t>波长</a:t>
            </a:r>
            <a:r>
              <a:rPr lang="zh-CN" altLang="en-US" sz="2000" dirty="0" smtClean="0">
                <a:latin typeface="+mn-ea"/>
                <a:ea typeface="+mn-ea"/>
                <a:cs typeface="Times New Roman" panose="02020603050405020304" pitchFamily="18" charset="0"/>
              </a:rPr>
              <a:t>下林火</a:t>
            </a:r>
            <a:r>
              <a:rPr lang="zh-CN" altLang="en-US" sz="2000" dirty="0">
                <a:latin typeface="+mn-ea"/>
                <a:ea typeface="+mn-ea"/>
                <a:cs typeface="Times New Roman" panose="02020603050405020304" pitchFamily="18" charset="0"/>
              </a:rPr>
              <a:t>发生区域 </a:t>
            </a:r>
            <a:r>
              <a:rPr lang="en-US" altLang="zh-CN" sz="2000" dirty="0">
                <a:latin typeface="+mn-ea"/>
                <a:ea typeface="+mn-ea"/>
                <a:cs typeface="Times New Roman" panose="02020603050405020304" pitchFamily="18" charset="0"/>
              </a:rPr>
              <a:t>LDR </a:t>
            </a:r>
            <a:r>
              <a:rPr lang="zh-CN" altLang="en-US" sz="2000" dirty="0">
                <a:latin typeface="+mn-ea"/>
                <a:ea typeface="+mn-ea"/>
                <a:cs typeface="Times New Roman" panose="02020603050405020304" pitchFamily="18" charset="0"/>
              </a:rPr>
              <a:t>的观测范围分别约为 </a:t>
            </a:r>
            <a:r>
              <a:rPr lang="en-US" altLang="zh-CN" sz="2000" dirty="0">
                <a:latin typeface="+mn-ea"/>
                <a:ea typeface="+mn-ea"/>
                <a:cs typeface="Times New Roman" panose="02020603050405020304" pitchFamily="18" charset="0"/>
              </a:rPr>
              <a:t>2</a:t>
            </a:r>
            <a:r>
              <a:rPr lang="en-US" altLang="zh-CN" sz="2000" dirty="0" smtClean="0">
                <a:latin typeface="+mn-ea"/>
                <a:ea typeface="+mn-ea"/>
                <a:cs typeface="Times New Roman" panose="02020603050405020304" pitchFamily="18" charset="0"/>
              </a:rPr>
              <a:t>%­-36</a:t>
            </a:r>
            <a:r>
              <a:rPr lang="en-US" altLang="zh-CN" sz="2000" dirty="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 </a:t>
            </a:r>
            <a:r>
              <a:rPr lang="en-US" altLang="zh-CN" sz="2000" dirty="0">
                <a:latin typeface="+mn-ea"/>
                <a:ea typeface="+mn-ea"/>
                <a:cs typeface="Times New Roman" panose="02020603050405020304" pitchFamily="18" charset="0"/>
              </a:rPr>
              <a:t>2</a:t>
            </a:r>
            <a:r>
              <a:rPr lang="en-US" altLang="zh-CN" sz="2000" dirty="0" smtClean="0">
                <a:latin typeface="+mn-ea"/>
                <a:ea typeface="+mn-ea"/>
                <a:cs typeface="Times New Roman" panose="02020603050405020304" pitchFamily="18" charset="0"/>
              </a:rPr>
              <a:t>%-­</a:t>
            </a:r>
            <a:r>
              <a:rPr lang="en-US" altLang="zh-CN" sz="2000" dirty="0">
                <a:latin typeface="+mn-ea"/>
                <a:ea typeface="+mn-ea"/>
                <a:cs typeface="Times New Roman" panose="02020603050405020304" pitchFamily="18" charset="0"/>
              </a:rPr>
              <a:t>23%</a:t>
            </a:r>
            <a:r>
              <a:rPr lang="zh-CN" altLang="en-US" sz="2000" dirty="0">
                <a:latin typeface="+mn-ea"/>
                <a:ea typeface="+mn-ea"/>
                <a:cs typeface="Times New Roman" panose="02020603050405020304" pitchFamily="18" charset="0"/>
              </a:rPr>
              <a:t>， </a:t>
            </a:r>
            <a:r>
              <a:rPr lang="en-US" altLang="zh-CN" sz="2000" dirty="0">
                <a:latin typeface="+mn-ea"/>
                <a:ea typeface="+mn-ea"/>
                <a:cs typeface="Times New Roman" panose="02020603050405020304" pitchFamily="18" charset="0"/>
              </a:rPr>
              <a:t>0.1</a:t>
            </a:r>
            <a:r>
              <a:rPr lang="en-US" altLang="zh-CN" sz="2000" dirty="0" smtClean="0">
                <a:latin typeface="+mn-ea"/>
                <a:ea typeface="+mn-ea"/>
                <a:cs typeface="Times New Roman" panose="02020603050405020304" pitchFamily="18" charset="0"/>
              </a:rPr>
              <a:t>%-­</a:t>
            </a:r>
            <a:r>
              <a:rPr lang="en-US" altLang="zh-CN" sz="2000" dirty="0">
                <a:latin typeface="+mn-ea"/>
                <a:ea typeface="+mn-ea"/>
                <a:cs typeface="Times New Roman" panose="02020603050405020304" pitchFamily="18" charset="0"/>
              </a:rPr>
              <a:t>6%</a:t>
            </a:r>
          </a:p>
        </p:txBody>
      </p:sp>
      <p:pic>
        <p:nvPicPr>
          <p:cNvPr id="4" name="内容占位符 3"/>
          <p:cNvPicPr>
            <a:picLocks noGrp="1" noChangeAspect="1"/>
          </p:cNvPicPr>
          <p:nvPr>
            <p:ph idx="1"/>
          </p:nvPr>
        </p:nvPicPr>
        <p:blipFill>
          <a:blip r:embed="rId4"/>
          <a:stretch>
            <a:fillRect/>
          </a:stretch>
        </p:blipFill>
        <p:spPr>
          <a:xfrm>
            <a:off x="4211960" y="1052736"/>
            <a:ext cx="4822946" cy="5399087"/>
          </a:xfrm>
          <a:prstGeom prst="rect">
            <a:avLst/>
          </a:prstGeom>
        </p:spPr>
      </p:pic>
    </p:spTree>
    <p:custDataLst>
      <p:tags r:id="rId1"/>
    </p:custDataLst>
    <p:extLst>
      <p:ext uri="{BB962C8B-B14F-4D97-AF65-F5344CB8AC3E}">
        <p14:creationId xmlns:p14="http://schemas.microsoft.com/office/powerpoint/2010/main" val="2781430410"/>
      </p:ext>
    </p:extLst>
  </p:cSld>
  <p:clrMapOvr>
    <a:masterClrMapping/>
  </p:clrMapOvr>
  <mc:AlternateContent xmlns:mc="http://schemas.openxmlformats.org/markup-compatibility/2006" xmlns:p14="http://schemas.microsoft.com/office/powerpoint/2010/main">
    <mc:Choice Requires="p14">
      <p:transition spd="slow" p14:dur="2000" advTm="5768"/>
    </mc:Choice>
    <mc:Fallback xmlns="">
      <p:transition spd="slow" advTm="5768"/>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1|4.9|6.9"/>
</p:tagLst>
</file>

<file path=ppt/tags/tag10.xml><?xml version="1.0" encoding="utf-8"?>
<p:tagLst xmlns:a="http://schemas.openxmlformats.org/drawingml/2006/main" xmlns:r="http://schemas.openxmlformats.org/officeDocument/2006/relationships" xmlns:p="http://schemas.openxmlformats.org/presentationml/2006/main">
  <p:tag name="TIMING" val="|10.1|4.9|6.9"/>
</p:tagLst>
</file>

<file path=ppt/tags/tag11.xml><?xml version="1.0" encoding="utf-8"?>
<p:tagLst xmlns:a="http://schemas.openxmlformats.org/drawingml/2006/main" xmlns:r="http://schemas.openxmlformats.org/officeDocument/2006/relationships" xmlns:p="http://schemas.openxmlformats.org/presentationml/2006/main">
  <p:tag name="TIMING" val="|10.1|4.9|6.9"/>
</p:tagLst>
</file>

<file path=ppt/tags/tag12.xml><?xml version="1.0" encoding="utf-8"?>
<p:tagLst xmlns:a="http://schemas.openxmlformats.org/drawingml/2006/main" xmlns:r="http://schemas.openxmlformats.org/officeDocument/2006/relationships" xmlns:p="http://schemas.openxmlformats.org/presentationml/2006/main">
  <p:tag name="TIMING" val="|10.1|4.9|6.9"/>
</p:tagLst>
</file>

<file path=ppt/tags/tag13.xml><?xml version="1.0" encoding="utf-8"?>
<p:tagLst xmlns:a="http://schemas.openxmlformats.org/drawingml/2006/main" xmlns:r="http://schemas.openxmlformats.org/officeDocument/2006/relationships" xmlns:p="http://schemas.openxmlformats.org/presentationml/2006/main">
  <p:tag name="TIMING" val="|10.1|4.9|6.9"/>
</p:tagLst>
</file>

<file path=ppt/tags/tag14.xml><?xml version="1.0" encoding="utf-8"?>
<p:tagLst xmlns:a="http://schemas.openxmlformats.org/drawingml/2006/main" xmlns:r="http://schemas.openxmlformats.org/officeDocument/2006/relationships" xmlns:p="http://schemas.openxmlformats.org/presentationml/2006/main">
  <p:tag name="TIMING" val="|10.1|4.9|6.9"/>
</p:tagLst>
</file>

<file path=ppt/tags/tag15.xml><?xml version="1.0" encoding="utf-8"?>
<p:tagLst xmlns:a="http://schemas.openxmlformats.org/drawingml/2006/main" xmlns:r="http://schemas.openxmlformats.org/officeDocument/2006/relationships" xmlns:p="http://schemas.openxmlformats.org/presentationml/2006/main">
  <p:tag name="TIMING" val="|10.1|4.9|6.9"/>
</p:tagLst>
</file>

<file path=ppt/tags/tag16.xml><?xml version="1.0" encoding="utf-8"?>
<p:tagLst xmlns:a="http://schemas.openxmlformats.org/drawingml/2006/main" xmlns:r="http://schemas.openxmlformats.org/officeDocument/2006/relationships" xmlns:p="http://schemas.openxmlformats.org/presentationml/2006/main">
  <p:tag name="TIMING" val="|10.1|4.9|6.9"/>
</p:tagLst>
</file>

<file path=ppt/tags/tag17.xml><?xml version="1.0" encoding="utf-8"?>
<p:tagLst xmlns:a="http://schemas.openxmlformats.org/drawingml/2006/main" xmlns:r="http://schemas.openxmlformats.org/officeDocument/2006/relationships" xmlns:p="http://schemas.openxmlformats.org/presentationml/2006/main">
  <p:tag name="TIMING" val="|10.1|4.9|6.9"/>
</p:tagLst>
</file>

<file path=ppt/tags/tag18.xml><?xml version="1.0" encoding="utf-8"?>
<p:tagLst xmlns:a="http://schemas.openxmlformats.org/drawingml/2006/main" xmlns:r="http://schemas.openxmlformats.org/officeDocument/2006/relationships" xmlns:p="http://schemas.openxmlformats.org/presentationml/2006/main">
  <p:tag name="TIMING" val="|10.1|4.9|6.9"/>
</p:tagLst>
</file>

<file path=ppt/tags/tag19.xml><?xml version="1.0" encoding="utf-8"?>
<p:tagLst xmlns:a="http://schemas.openxmlformats.org/drawingml/2006/main" xmlns:r="http://schemas.openxmlformats.org/officeDocument/2006/relationships" xmlns:p="http://schemas.openxmlformats.org/presentationml/2006/main">
  <p:tag name="TIMING" val="|10.1|4.9|6.9"/>
</p:tagLst>
</file>

<file path=ppt/tags/tag2.xml><?xml version="1.0" encoding="utf-8"?>
<p:tagLst xmlns:a="http://schemas.openxmlformats.org/drawingml/2006/main" xmlns:r="http://schemas.openxmlformats.org/officeDocument/2006/relationships" xmlns:p="http://schemas.openxmlformats.org/presentationml/2006/main">
  <p:tag name="TIMING" val="|10.1|4.9|6.9"/>
</p:tagLst>
</file>

<file path=ppt/tags/tag20.xml><?xml version="1.0" encoding="utf-8"?>
<p:tagLst xmlns:a="http://schemas.openxmlformats.org/drawingml/2006/main" xmlns:r="http://schemas.openxmlformats.org/officeDocument/2006/relationships" xmlns:p="http://schemas.openxmlformats.org/presentationml/2006/main">
  <p:tag name="TIMING" val="|10.1|4.9|6.9"/>
</p:tagLst>
</file>

<file path=ppt/tags/tag21.xml><?xml version="1.0" encoding="utf-8"?>
<p:tagLst xmlns:a="http://schemas.openxmlformats.org/drawingml/2006/main" xmlns:r="http://schemas.openxmlformats.org/officeDocument/2006/relationships" xmlns:p="http://schemas.openxmlformats.org/presentationml/2006/main">
  <p:tag name="TIMING" val="|10.1|4.9|6.9"/>
</p:tagLst>
</file>

<file path=ppt/tags/tag22.xml><?xml version="1.0" encoding="utf-8"?>
<p:tagLst xmlns:a="http://schemas.openxmlformats.org/drawingml/2006/main" xmlns:r="http://schemas.openxmlformats.org/officeDocument/2006/relationships" xmlns:p="http://schemas.openxmlformats.org/presentationml/2006/main">
  <p:tag name="TIMING" val="|10.1|4.9|6.9"/>
</p:tagLst>
</file>

<file path=ppt/tags/tag23.xml><?xml version="1.0" encoding="utf-8"?>
<p:tagLst xmlns:a="http://schemas.openxmlformats.org/drawingml/2006/main" xmlns:r="http://schemas.openxmlformats.org/officeDocument/2006/relationships" xmlns:p="http://schemas.openxmlformats.org/presentationml/2006/main">
  <p:tag name="TIMING" val="|10.1|4.9|6.9"/>
</p:tagLst>
</file>

<file path=ppt/tags/tag24.xml><?xml version="1.0" encoding="utf-8"?>
<p:tagLst xmlns:a="http://schemas.openxmlformats.org/drawingml/2006/main" xmlns:r="http://schemas.openxmlformats.org/officeDocument/2006/relationships" xmlns:p="http://schemas.openxmlformats.org/presentationml/2006/main">
  <p:tag name="TIMING" val="|10.1|4.9|6.9"/>
</p:tagLst>
</file>

<file path=ppt/tags/tag25.xml><?xml version="1.0" encoding="utf-8"?>
<p:tagLst xmlns:a="http://schemas.openxmlformats.org/drawingml/2006/main" xmlns:r="http://schemas.openxmlformats.org/officeDocument/2006/relationships" xmlns:p="http://schemas.openxmlformats.org/presentationml/2006/main">
  <p:tag name="TIMING" val="|10.1|4.9|6.9"/>
</p:tagLst>
</file>

<file path=ppt/tags/tag26.xml><?xml version="1.0" encoding="utf-8"?>
<p:tagLst xmlns:a="http://schemas.openxmlformats.org/drawingml/2006/main" xmlns:r="http://schemas.openxmlformats.org/officeDocument/2006/relationships" xmlns:p="http://schemas.openxmlformats.org/presentationml/2006/main">
  <p:tag name="TIMING" val="|10.1|4.9|6.9"/>
</p:tagLst>
</file>

<file path=ppt/tags/tag27.xml><?xml version="1.0" encoding="utf-8"?>
<p:tagLst xmlns:a="http://schemas.openxmlformats.org/drawingml/2006/main" xmlns:r="http://schemas.openxmlformats.org/officeDocument/2006/relationships" xmlns:p="http://schemas.openxmlformats.org/presentationml/2006/main">
  <p:tag name="TIMING" val="|10.1|4.9|6.9"/>
</p:tagLst>
</file>

<file path=ppt/tags/tag28.xml><?xml version="1.0" encoding="utf-8"?>
<p:tagLst xmlns:a="http://schemas.openxmlformats.org/drawingml/2006/main" xmlns:r="http://schemas.openxmlformats.org/officeDocument/2006/relationships" xmlns:p="http://schemas.openxmlformats.org/presentationml/2006/main">
  <p:tag name="TIMING" val="|10.1|4.9|6.9"/>
</p:tagLst>
</file>

<file path=ppt/tags/tag29.xml><?xml version="1.0" encoding="utf-8"?>
<p:tagLst xmlns:a="http://schemas.openxmlformats.org/drawingml/2006/main" xmlns:r="http://schemas.openxmlformats.org/officeDocument/2006/relationships" xmlns:p="http://schemas.openxmlformats.org/presentationml/2006/main">
  <p:tag name="TIMING" val="|10.1|4.9|6.9"/>
</p:tagLst>
</file>

<file path=ppt/tags/tag3.xml><?xml version="1.0" encoding="utf-8"?>
<p:tagLst xmlns:a="http://schemas.openxmlformats.org/drawingml/2006/main" xmlns:r="http://schemas.openxmlformats.org/officeDocument/2006/relationships" xmlns:p="http://schemas.openxmlformats.org/presentationml/2006/main">
  <p:tag name="TIMING" val="|10.1|4.9|6.9"/>
</p:tagLst>
</file>

<file path=ppt/tags/tag30.xml><?xml version="1.0" encoding="utf-8"?>
<p:tagLst xmlns:a="http://schemas.openxmlformats.org/drawingml/2006/main" xmlns:r="http://schemas.openxmlformats.org/officeDocument/2006/relationships" xmlns:p="http://schemas.openxmlformats.org/presentationml/2006/main">
  <p:tag name="TIMING" val="|10.1|4.9|6.9"/>
</p:tagLst>
</file>

<file path=ppt/tags/tag31.xml><?xml version="1.0" encoding="utf-8"?>
<p:tagLst xmlns:a="http://schemas.openxmlformats.org/drawingml/2006/main" xmlns:r="http://schemas.openxmlformats.org/officeDocument/2006/relationships" xmlns:p="http://schemas.openxmlformats.org/presentationml/2006/main">
  <p:tag name="TIMING" val="|10.1|4.9|6.9"/>
</p:tagLst>
</file>

<file path=ppt/tags/tag32.xml><?xml version="1.0" encoding="utf-8"?>
<p:tagLst xmlns:a="http://schemas.openxmlformats.org/drawingml/2006/main" xmlns:r="http://schemas.openxmlformats.org/officeDocument/2006/relationships" xmlns:p="http://schemas.openxmlformats.org/presentationml/2006/main">
  <p:tag name="TIMING" val="|10.1|4.9|6.9"/>
</p:tagLst>
</file>

<file path=ppt/tags/tag33.xml><?xml version="1.0" encoding="utf-8"?>
<p:tagLst xmlns:a="http://schemas.openxmlformats.org/drawingml/2006/main" xmlns:r="http://schemas.openxmlformats.org/officeDocument/2006/relationships" xmlns:p="http://schemas.openxmlformats.org/presentationml/2006/main">
  <p:tag name="TIMING" val="|10.1|4.9|6.9"/>
</p:tagLst>
</file>

<file path=ppt/tags/tag34.xml><?xml version="1.0" encoding="utf-8"?>
<p:tagLst xmlns:a="http://schemas.openxmlformats.org/drawingml/2006/main" xmlns:r="http://schemas.openxmlformats.org/officeDocument/2006/relationships" xmlns:p="http://schemas.openxmlformats.org/presentationml/2006/main">
  <p:tag name="TIMING" val="|10.1|4.9|6.9"/>
</p:tagLst>
</file>

<file path=ppt/tags/tag35.xml><?xml version="1.0" encoding="utf-8"?>
<p:tagLst xmlns:a="http://schemas.openxmlformats.org/drawingml/2006/main" xmlns:r="http://schemas.openxmlformats.org/officeDocument/2006/relationships" xmlns:p="http://schemas.openxmlformats.org/presentationml/2006/main">
  <p:tag name="TIMING" val="|10.1|4.9|6.9"/>
</p:tagLst>
</file>

<file path=ppt/tags/tag36.xml><?xml version="1.0" encoding="utf-8"?>
<p:tagLst xmlns:a="http://schemas.openxmlformats.org/drawingml/2006/main" xmlns:r="http://schemas.openxmlformats.org/officeDocument/2006/relationships" xmlns:p="http://schemas.openxmlformats.org/presentationml/2006/main">
  <p:tag name="TIMING" val="|10.1|4.9|6.9"/>
</p:tagLst>
</file>

<file path=ppt/tags/tag37.xml><?xml version="1.0" encoding="utf-8"?>
<p:tagLst xmlns:a="http://schemas.openxmlformats.org/drawingml/2006/main" xmlns:r="http://schemas.openxmlformats.org/officeDocument/2006/relationships" xmlns:p="http://schemas.openxmlformats.org/presentationml/2006/main">
  <p:tag name="TIMING" val="|10.1|4.9|6.9"/>
</p:tagLst>
</file>

<file path=ppt/tags/tag38.xml><?xml version="1.0" encoding="utf-8"?>
<p:tagLst xmlns:a="http://schemas.openxmlformats.org/drawingml/2006/main" xmlns:r="http://schemas.openxmlformats.org/officeDocument/2006/relationships" xmlns:p="http://schemas.openxmlformats.org/presentationml/2006/main">
  <p:tag name="TIMING" val="|10.1|4.9|6.9"/>
</p:tagLst>
</file>

<file path=ppt/tags/tag39.xml><?xml version="1.0" encoding="utf-8"?>
<p:tagLst xmlns:a="http://schemas.openxmlformats.org/drawingml/2006/main" xmlns:r="http://schemas.openxmlformats.org/officeDocument/2006/relationships" xmlns:p="http://schemas.openxmlformats.org/presentationml/2006/main">
  <p:tag name="TIMING" val="|10.1|4.9|6.9"/>
</p:tagLst>
</file>

<file path=ppt/tags/tag4.xml><?xml version="1.0" encoding="utf-8"?>
<p:tagLst xmlns:a="http://schemas.openxmlformats.org/drawingml/2006/main" xmlns:r="http://schemas.openxmlformats.org/officeDocument/2006/relationships" xmlns:p="http://schemas.openxmlformats.org/presentationml/2006/main">
  <p:tag name="TIMING" val="|10.1|4.9|6.9"/>
</p:tagLst>
</file>

<file path=ppt/tags/tag40.xml><?xml version="1.0" encoding="utf-8"?>
<p:tagLst xmlns:a="http://schemas.openxmlformats.org/drawingml/2006/main" xmlns:r="http://schemas.openxmlformats.org/officeDocument/2006/relationships" xmlns:p="http://schemas.openxmlformats.org/presentationml/2006/main">
  <p:tag name="TIMING" val="|10.1|4.9|6.9"/>
</p:tagLst>
</file>

<file path=ppt/tags/tag41.xml><?xml version="1.0" encoding="utf-8"?>
<p:tagLst xmlns:a="http://schemas.openxmlformats.org/drawingml/2006/main" xmlns:r="http://schemas.openxmlformats.org/officeDocument/2006/relationships" xmlns:p="http://schemas.openxmlformats.org/presentationml/2006/main">
  <p:tag name="TIMING" val="|10.1|4.9|6.9"/>
</p:tagLst>
</file>

<file path=ppt/tags/tag42.xml><?xml version="1.0" encoding="utf-8"?>
<p:tagLst xmlns:a="http://schemas.openxmlformats.org/drawingml/2006/main" xmlns:r="http://schemas.openxmlformats.org/officeDocument/2006/relationships" xmlns:p="http://schemas.openxmlformats.org/presentationml/2006/main">
  <p:tag name="TIMING" val="|10.1|4.9|6.9"/>
</p:tagLst>
</file>

<file path=ppt/tags/tag43.xml><?xml version="1.0" encoding="utf-8"?>
<p:tagLst xmlns:a="http://schemas.openxmlformats.org/drawingml/2006/main" xmlns:r="http://schemas.openxmlformats.org/officeDocument/2006/relationships" xmlns:p="http://schemas.openxmlformats.org/presentationml/2006/main">
  <p:tag name="TIMING" val="|10.1|4.9|6.9"/>
</p:tagLst>
</file>

<file path=ppt/tags/tag44.xml><?xml version="1.0" encoding="utf-8"?>
<p:tagLst xmlns:a="http://schemas.openxmlformats.org/drawingml/2006/main" xmlns:r="http://schemas.openxmlformats.org/officeDocument/2006/relationships" xmlns:p="http://schemas.openxmlformats.org/presentationml/2006/main">
  <p:tag name="TIMING" val="|10.1|4.9|6.9"/>
</p:tagLst>
</file>

<file path=ppt/tags/tag45.xml><?xml version="1.0" encoding="utf-8"?>
<p:tagLst xmlns:a="http://schemas.openxmlformats.org/drawingml/2006/main" xmlns:r="http://schemas.openxmlformats.org/officeDocument/2006/relationships" xmlns:p="http://schemas.openxmlformats.org/presentationml/2006/main">
  <p:tag name="TIMING" val="|10.1|4.9|6.9"/>
</p:tagLst>
</file>

<file path=ppt/tags/tag46.xml><?xml version="1.0" encoding="utf-8"?>
<p:tagLst xmlns:a="http://schemas.openxmlformats.org/drawingml/2006/main" xmlns:r="http://schemas.openxmlformats.org/officeDocument/2006/relationships" xmlns:p="http://schemas.openxmlformats.org/presentationml/2006/main">
  <p:tag name="TIMING" val="|10.1|4.9|6.9"/>
</p:tagLst>
</file>

<file path=ppt/tags/tag47.xml><?xml version="1.0" encoding="utf-8"?>
<p:tagLst xmlns:a="http://schemas.openxmlformats.org/drawingml/2006/main" xmlns:r="http://schemas.openxmlformats.org/officeDocument/2006/relationships" xmlns:p="http://schemas.openxmlformats.org/presentationml/2006/main">
  <p:tag name="TIMING" val="|10.1|4.9|6.9"/>
</p:tagLst>
</file>

<file path=ppt/tags/tag48.xml><?xml version="1.0" encoding="utf-8"?>
<p:tagLst xmlns:a="http://schemas.openxmlformats.org/drawingml/2006/main" xmlns:r="http://schemas.openxmlformats.org/officeDocument/2006/relationships" xmlns:p="http://schemas.openxmlformats.org/presentationml/2006/main">
  <p:tag name="TIMING" val="|10.1|4.9|6.9"/>
</p:tagLst>
</file>

<file path=ppt/tags/tag49.xml><?xml version="1.0" encoding="utf-8"?>
<p:tagLst xmlns:a="http://schemas.openxmlformats.org/drawingml/2006/main" xmlns:r="http://schemas.openxmlformats.org/officeDocument/2006/relationships" xmlns:p="http://schemas.openxmlformats.org/presentationml/2006/main">
  <p:tag name="TIMING" val="|10.1|4.9|6.9"/>
</p:tagLst>
</file>

<file path=ppt/tags/tag5.xml><?xml version="1.0" encoding="utf-8"?>
<p:tagLst xmlns:a="http://schemas.openxmlformats.org/drawingml/2006/main" xmlns:r="http://schemas.openxmlformats.org/officeDocument/2006/relationships" xmlns:p="http://schemas.openxmlformats.org/presentationml/2006/main">
  <p:tag name="TIMING" val="|10.1|4.9|6.9"/>
</p:tagLst>
</file>

<file path=ppt/tags/tag6.xml><?xml version="1.0" encoding="utf-8"?>
<p:tagLst xmlns:a="http://schemas.openxmlformats.org/drawingml/2006/main" xmlns:r="http://schemas.openxmlformats.org/officeDocument/2006/relationships" xmlns:p="http://schemas.openxmlformats.org/presentationml/2006/main">
  <p:tag name="TIMING" val="|10.1|4.9|6.9"/>
</p:tagLst>
</file>

<file path=ppt/tags/tag7.xml><?xml version="1.0" encoding="utf-8"?>
<p:tagLst xmlns:a="http://schemas.openxmlformats.org/drawingml/2006/main" xmlns:r="http://schemas.openxmlformats.org/officeDocument/2006/relationships" xmlns:p="http://schemas.openxmlformats.org/presentationml/2006/main">
  <p:tag name="TIMING" val="|10.1|4.9|6.9"/>
</p:tagLst>
</file>

<file path=ppt/tags/tag8.xml><?xml version="1.0" encoding="utf-8"?>
<p:tagLst xmlns:a="http://schemas.openxmlformats.org/drawingml/2006/main" xmlns:r="http://schemas.openxmlformats.org/officeDocument/2006/relationships" xmlns:p="http://schemas.openxmlformats.org/presentationml/2006/main">
  <p:tag name="TIMING" val="|10.1|4.9|6.9"/>
</p:tagLst>
</file>

<file path=ppt/tags/tag9.xml><?xml version="1.0" encoding="utf-8"?>
<p:tagLst xmlns:a="http://schemas.openxmlformats.org/drawingml/2006/main" xmlns:r="http://schemas.openxmlformats.org/officeDocument/2006/relationships" xmlns:p="http://schemas.openxmlformats.org/presentationml/2006/main">
  <p:tag name="TIMING" val="|10.1|4.9|6.9"/>
</p:tagLst>
</file>

<file path=ppt/theme/theme1.xml><?xml version="1.0" encoding="utf-8"?>
<a:theme xmlns:a="http://schemas.openxmlformats.org/drawingml/2006/main" name="1_Edge">
  <a:themeElements>
    <a:clrScheme name="自定义 2">
      <a:dk1>
        <a:sysClr val="windowText" lastClr="000000"/>
      </a:dk1>
      <a:lt1>
        <a:sysClr val="window" lastClr="FFFFFF"/>
      </a:lt1>
      <a:dk2>
        <a:srgbClr val="093A67"/>
      </a:dk2>
      <a:lt2>
        <a:srgbClr val="FFC000"/>
      </a:lt2>
      <a:accent1>
        <a:srgbClr val="0D579A"/>
      </a:accent1>
      <a:accent2>
        <a:srgbClr val="238BEB"/>
      </a:accent2>
      <a:accent3>
        <a:srgbClr val="BCDCF9"/>
      </a:accent3>
      <a:accent4>
        <a:srgbClr val="AEC55D"/>
      </a:accent4>
      <a:accent5>
        <a:srgbClr val="6D802C"/>
      </a:accent5>
      <a:accent6>
        <a:srgbClr val="434F1B"/>
      </a:accent6>
      <a:hlink>
        <a:srgbClr val="093A67"/>
      </a:hlink>
      <a:folHlink>
        <a:srgbClr val="21B2C8"/>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defRPr dirty="0">
            <a:latin typeface="Times New Roman" panose="02020603050405020304" pitchFamily="18" charset="0"/>
            <a:ea typeface="黑体" panose="02010609060101010101" pitchFamily="49" charset="-122"/>
          </a:defRPr>
        </a:defPPr>
      </a:lstStyle>
    </a:spDef>
    <a:txDef>
      <a:spPr>
        <a:solidFill>
          <a:schemeClr val="bg1"/>
        </a:solidFill>
      </a:spPr>
      <a:bodyPr wrap="none" rtlCol="0">
        <a:spAutoFit/>
      </a:bodyPr>
      <a:lstStyle>
        <a:defPPr>
          <a:defRPr dirty="0" smtClean="0">
            <a:latin typeface="Times New Roman" panose="02020603050405020304" pitchFamily="18" charset="0"/>
            <a:ea typeface="+mj-ea"/>
          </a:defRPr>
        </a:defPPr>
      </a:lstStyle>
    </a:tx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 2">
      <a:dk1>
        <a:sysClr val="windowText" lastClr="000000"/>
      </a:dk1>
      <a:lt1>
        <a:sysClr val="window" lastClr="FFFFFF"/>
      </a:lt1>
      <a:dk2>
        <a:srgbClr val="093A67"/>
      </a:dk2>
      <a:lt2>
        <a:srgbClr val="FFC000"/>
      </a:lt2>
      <a:accent1>
        <a:srgbClr val="0D579A"/>
      </a:accent1>
      <a:accent2>
        <a:srgbClr val="238BEB"/>
      </a:accent2>
      <a:accent3>
        <a:srgbClr val="BCDCF9"/>
      </a:accent3>
      <a:accent4>
        <a:srgbClr val="AEC55D"/>
      </a:accent4>
      <a:accent5>
        <a:srgbClr val="6D802C"/>
      </a:accent5>
      <a:accent6>
        <a:srgbClr val="434F1B"/>
      </a:accent6>
      <a:hlink>
        <a:srgbClr val="093A67"/>
      </a:hlink>
      <a:folHlink>
        <a:srgbClr val="21B2C8"/>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67504</TotalTime>
  <Words>5011</Words>
  <Application>Microsoft Office PowerPoint</Application>
  <PresentationFormat>全屏显示(4:3)</PresentationFormat>
  <Paragraphs>574</Paragraphs>
  <Slides>67</Slides>
  <Notes>64</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67</vt:i4>
      </vt:variant>
    </vt:vector>
  </HeadingPairs>
  <TitlesOfParts>
    <vt:vector size="85" baseType="lpstr">
      <vt:lpstr>Arial Unicode MS</vt:lpstr>
      <vt:lpstr>方正大标宋简体</vt:lpstr>
      <vt:lpstr>黑体</vt:lpstr>
      <vt:lpstr>华文细黑</vt:lpstr>
      <vt:lpstr>华文新魏</vt:lpstr>
      <vt:lpstr>宋体</vt:lpstr>
      <vt:lpstr>微软雅黑</vt:lpstr>
      <vt:lpstr>新宋体</vt:lpstr>
      <vt:lpstr>Arial</vt:lpstr>
      <vt:lpstr>Calibri</vt:lpstr>
      <vt:lpstr>Impact</vt:lpstr>
      <vt:lpstr>Segoe UI Light</vt:lpstr>
      <vt:lpstr>Segoe UI Symbol</vt:lpstr>
      <vt:lpstr>Times New Roman</vt:lpstr>
      <vt:lpstr>Wingdings</vt:lpstr>
      <vt:lpstr>楷体_GB2312</vt:lpstr>
      <vt:lpstr>1_Edge</vt:lpstr>
      <vt:lpstr>自定义设计方案</vt:lpstr>
      <vt:lpstr>林火排放黑碳颗粒形貌及辐射效应数值研究   </vt:lpstr>
      <vt:lpstr>内容提要</vt:lpstr>
      <vt:lpstr>PowerPoint 演示文稿</vt:lpstr>
      <vt:lpstr>林火颗粒辐射对遥感监控十分重要</vt:lpstr>
      <vt:lpstr>林火颗粒辐射对林火气候十分重要</vt:lpstr>
      <vt:lpstr>黑碳辐射在林火颗粒辐射中特殊</vt:lpstr>
      <vt:lpstr>林火黑碳颗粒可抬升羽流至平流层</vt:lpstr>
      <vt:lpstr>林火黑碳排放量巨大</vt:lpstr>
      <vt:lpstr>遥感及气候模式对黑碳辐射处理不足</vt:lpstr>
      <vt:lpstr>PowerPoint 演示文稿</vt:lpstr>
      <vt:lpstr>研究现状</vt:lpstr>
      <vt:lpstr>研究现状</vt:lpstr>
      <vt:lpstr>研究现状</vt:lpstr>
      <vt:lpstr>研究现状</vt:lpstr>
      <vt:lpstr>研究现状</vt:lpstr>
      <vt:lpstr>研究现状</vt:lpstr>
      <vt:lpstr>PowerPoint 演示文稿</vt:lpstr>
      <vt:lpstr>技术路线</vt:lpstr>
      <vt:lpstr>PowerPoint 演示文稿</vt:lpstr>
      <vt:lpstr>林火排放混合黑碳烟颗粒形貌重构及分析</vt:lpstr>
      <vt:lpstr>林火排放混合黑碳烟颗粒形貌重构及分析</vt:lpstr>
      <vt:lpstr>林火排放混合黑碳烟颗粒形貌重构及分析</vt:lpstr>
      <vt:lpstr>林火排放混合黑碳烟颗粒形貌重构及分析</vt:lpstr>
      <vt:lpstr>林火排放混合黑碳烟颗粒形貌重构及分析</vt:lpstr>
      <vt:lpstr>林火排放混合黑碳烟颗粒形貌重构及分析</vt:lpstr>
      <vt:lpstr>林火排放混合黑碳烟颗粒形貌重构及分析</vt:lpstr>
      <vt:lpstr>林火排放混合黑碳烟颗粒形貌重构及分析</vt:lpstr>
      <vt:lpstr>林火排放混合黑碳烟颗粒形貌重构及分析</vt:lpstr>
      <vt:lpstr>林火排放混合黑碳烟颗粒形貌重构及分析</vt:lpstr>
      <vt:lpstr>林火排放混合黑碳烟颗粒形貌重构及分析</vt:lpstr>
      <vt:lpstr>PowerPoint 演示文稿</vt:lpstr>
      <vt:lpstr>林火排放黑碳烟颗粒非球辐射模型</vt:lpstr>
      <vt:lpstr>林火排放黑碳烟颗粒非球辐射模型</vt:lpstr>
      <vt:lpstr>林火排放黑碳烟颗粒非球辐射模型</vt:lpstr>
      <vt:lpstr>林火排放黑碳烟颗粒非球辐射模型</vt:lpstr>
      <vt:lpstr>林火排放黑碳烟颗粒非球辐射模型</vt:lpstr>
      <vt:lpstr>林火排放黑碳烟颗粒非球辐射模型</vt:lpstr>
      <vt:lpstr>PowerPoint 演示文稿</vt:lpstr>
      <vt:lpstr>黑碳颗粒形貌对有机碳吸收推断的影响</vt:lpstr>
      <vt:lpstr>黑碳颗粒形貌对有机碳吸收推断的影响</vt:lpstr>
      <vt:lpstr>黑碳颗粒形貌对有机碳吸收推断的影响</vt:lpstr>
      <vt:lpstr>黑碳颗粒形貌对有机碳吸收推断的影响</vt:lpstr>
      <vt:lpstr>黑碳颗粒形貌对有机碳吸收推断的影响</vt:lpstr>
      <vt:lpstr>PowerPoint 演示文稿</vt:lpstr>
      <vt:lpstr>棕碳覆盖层对黑碳吸收强化的影响</vt:lpstr>
      <vt:lpstr>棕碳覆盖层对黑碳吸收强化的影响</vt:lpstr>
      <vt:lpstr>棕碳覆盖层对黑碳吸收强化的影响</vt:lpstr>
      <vt:lpstr>棕碳覆盖层对黑碳吸收强化的影响</vt:lpstr>
      <vt:lpstr>棕碳覆盖层对黑碳吸收强化的影响</vt:lpstr>
      <vt:lpstr>PowerPoint 演示文稿</vt:lpstr>
      <vt:lpstr>基于机器学习的黑碳辐射特性参数化</vt:lpstr>
      <vt:lpstr>基于机器学习的黑碳辐射特性参数化</vt:lpstr>
      <vt:lpstr>基于机器学习的黑碳辐射特性参数化</vt:lpstr>
      <vt:lpstr>PowerPoint 演示文稿</vt:lpstr>
      <vt:lpstr>黑碳非球模型与大气模式耦合</vt:lpstr>
      <vt:lpstr>黑碳非球模型与大气模式耦合</vt:lpstr>
      <vt:lpstr>黑碳非球模型与大气模式耦合</vt:lpstr>
      <vt:lpstr>黑碳非球模型与大气模式耦合</vt:lpstr>
      <vt:lpstr>黑碳非球模型与大气模式耦合</vt:lpstr>
      <vt:lpstr>黑碳非球模型与大气模式耦合</vt:lpstr>
      <vt:lpstr>黑碳非球模型与大气模式耦合</vt:lpstr>
      <vt:lpstr>PowerPoint 演示文稿</vt:lpstr>
      <vt:lpstr>取得成果</vt:lpstr>
      <vt:lpstr>取得成果</vt:lpstr>
      <vt:lpstr>PowerPoint 演示文稿</vt:lpstr>
      <vt:lpstr>完成进度</vt:lpstr>
      <vt:lpstr>PowerPoint 演示文稿</vt:lpstr>
    </vt:vector>
  </TitlesOfParts>
  <Company>P R 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发展历程（美化）</dc:title>
  <dc:creator>luojianfei</dc:creator>
  <cp:lastModifiedBy>Luo Jie</cp:lastModifiedBy>
  <cp:revision>8321</cp:revision>
  <cp:lastPrinted>2017-04-05T03:00:14Z</cp:lastPrinted>
  <dcterms:created xsi:type="dcterms:W3CDTF">2013-01-16T12:03:01Z</dcterms:created>
  <dcterms:modified xsi:type="dcterms:W3CDTF">2020-12-28T09:50:30Z</dcterms:modified>
</cp:coreProperties>
</file>